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1" r:id="rId2"/>
    <p:sldId id="327" r:id="rId3"/>
    <p:sldId id="324" r:id="rId4"/>
    <p:sldId id="257" r:id="rId5"/>
    <p:sldId id="317" r:id="rId6"/>
    <p:sldId id="269" r:id="rId7"/>
    <p:sldId id="288" r:id="rId8"/>
    <p:sldId id="328" r:id="rId9"/>
    <p:sldId id="308" r:id="rId10"/>
    <p:sldId id="273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309" r:id="rId20"/>
    <p:sldId id="310" r:id="rId21"/>
    <p:sldId id="300" r:id="rId22"/>
    <p:sldId id="326" r:id="rId23"/>
    <p:sldId id="307" r:id="rId24"/>
    <p:sldId id="302" r:id="rId25"/>
    <p:sldId id="303" r:id="rId26"/>
    <p:sldId id="313" r:id="rId27"/>
    <p:sldId id="312" r:id="rId28"/>
    <p:sldId id="304" r:id="rId29"/>
    <p:sldId id="319" r:id="rId30"/>
    <p:sldId id="280" r:id="rId31"/>
    <p:sldId id="316" r:id="rId32"/>
    <p:sldId id="323" r:id="rId33"/>
    <p:sldId id="320" r:id="rId34"/>
    <p:sldId id="322" r:id="rId35"/>
    <p:sldId id="321" r:id="rId36"/>
    <p:sldId id="264" r:id="rId37"/>
    <p:sldId id="26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35C"/>
    <a:srgbClr val="82868B"/>
    <a:srgbClr val="E6E6E6"/>
    <a:srgbClr val="F2F2F2"/>
    <a:srgbClr val="7697B0"/>
    <a:srgbClr val="FF6969"/>
    <a:srgbClr val="D4D8DD"/>
    <a:srgbClr val="6393CF"/>
    <a:srgbClr val="8B9BB0"/>
    <a:srgbClr val="64BBC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6" autoAdjust="0"/>
    <p:restoredTop sz="93175" autoAdjust="0"/>
  </p:normalViewPr>
  <p:slideViewPr>
    <p:cSldViewPr snapToGrid="0" showGuides="1">
      <p:cViewPr varScale="1">
        <p:scale>
          <a:sx n="110" d="100"/>
          <a:sy n="110" d="100"/>
        </p:scale>
        <p:origin x="114" y="10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961D44-42F7-46D6-8554-531BF84D8D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6C5560-8A2A-470C-B8C2-CD778DCD3B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4AB531B-C9E7-4A96-9222-985A92615E5D}" type="datetimeFigureOut">
              <a:rPr lang="ko-KR" altLang="en-US" smtClean="0"/>
              <a:pPr/>
              <a:t>2023-07-29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AE1F114-2EE9-4FD0-965C-567A01120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FD8863D1-E708-4FC9-86B1-88FFABC76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817C8-601C-4EAA-AB63-9B29122466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EFB4CA-EBE6-40AC-9A02-9C2FF131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A39938-C39B-4B06-9596-AA804CE59F3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2023-07-29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Points 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4049051" y="1818704"/>
            <a:ext cx="2026616" cy="2622093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5517387" y="1818233"/>
            <a:ext cx="2622093" cy="2026616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4049522" y="3882165"/>
            <a:ext cx="2622093" cy="2026616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6113531" y="3286179"/>
            <a:ext cx="2026615" cy="2622093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623233" y="1859967"/>
            <a:ext cx="293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4320137" y="35233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5740721" y="21491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7228804" y="35233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5740721" y="50896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623233" y="4128567"/>
            <a:ext cx="293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8403900" y="1859967"/>
            <a:ext cx="30364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8403900" y="4128567"/>
            <a:ext cx="30364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08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30FEBE-8A97-4855-8104-A03E1EFF1A94}" type="datetimeFigureOut">
              <a:rPr lang="ko-KR" altLang="en-US" smtClean="0"/>
              <a:pPr/>
              <a:t>2023-07-29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4285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841409" y="2398775"/>
            <a:ext cx="10442281" cy="1968116"/>
            <a:chOff x="841409" y="2331098"/>
            <a:chExt cx="10442281" cy="19681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841409" y="3283551"/>
              <a:ext cx="104422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주가 거래 자동화 시스템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76AA83-DA67-45C8-96BE-576B13C732C5}"/>
              </a:ext>
            </a:extLst>
          </p:cNvPr>
          <p:cNvSpPr txBox="1"/>
          <p:nvPr/>
        </p:nvSpPr>
        <p:spPr>
          <a:xfrm>
            <a:off x="10115550" y="5019675"/>
            <a:ext cx="2533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고범희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김나윤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장하진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박효민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정승권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우승윤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하현수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C18375E-1F47-4A97-AF8D-84268E81C4F1}"/>
              </a:ext>
            </a:extLst>
          </p:cNvPr>
          <p:cNvSpPr txBox="1"/>
          <p:nvPr/>
        </p:nvSpPr>
        <p:spPr>
          <a:xfrm>
            <a:off x="5026635" y="1772245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9E25F-8917-458B-B8A9-46261F4659BC}"/>
              </a:ext>
            </a:extLst>
          </p:cNvPr>
          <p:cNvSpPr txBox="1"/>
          <p:nvPr/>
        </p:nvSpPr>
        <p:spPr>
          <a:xfrm>
            <a:off x="2755187" y="2688734"/>
            <a:ext cx="66816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수행 절차 및 방법</a:t>
            </a:r>
            <a:endParaRPr lang="en-US" altLang="ko-KR" sz="6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모델링</a:t>
            </a:r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E4927C-2626-439C-81DE-B0F56A7B8C77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474BC-5568-4EFC-ADD9-286D579B69C5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2670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endParaRPr lang="en-US" altLang="ko-KR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3256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188BE-067C-418D-979C-F69C6B039A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16" y="884424"/>
            <a:ext cx="8597309" cy="53733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337AFE-CBBC-4DD9-A838-CFF40E620694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6FE34-91EA-493D-AFBE-546F32EFD7BB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20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90882C-CCAA-4116-984B-69A52B1CF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3" y="1711707"/>
            <a:ext cx="5021601" cy="27531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3716D4-18F8-45C2-990F-6C20CC14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84" y="1711707"/>
            <a:ext cx="4927593" cy="20905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55EDC1-456F-431E-8BAD-94D5AF3E1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83" y="4023686"/>
            <a:ext cx="4927593" cy="2017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DBB7E-3C51-4E6E-A337-5CF6B1FA3DD7}"/>
              </a:ext>
            </a:extLst>
          </p:cNvPr>
          <p:cNvSpPr txBox="1"/>
          <p:nvPr/>
        </p:nvSpPr>
        <p:spPr>
          <a:xfrm>
            <a:off x="667803" y="4905365"/>
            <a:ext cx="608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32bit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환경을 통해 대신증권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주식 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32bit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환경만 지원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F5180-646A-480C-840C-054F93D1B40D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E4277F-674A-4558-8969-57462EFB98FE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32B3B-E281-4B21-ACA5-CEAE99619394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B3779B-A141-46ED-9569-ED76601FDBC0}"/>
              </a:ext>
            </a:extLst>
          </p:cNvPr>
          <p:cNvGrpSpPr/>
          <p:nvPr/>
        </p:nvGrpSpPr>
        <p:grpSpPr>
          <a:xfrm>
            <a:off x="599309" y="1674457"/>
            <a:ext cx="2637273" cy="1600214"/>
            <a:chOff x="6970504" y="747614"/>
            <a:chExt cx="2590800" cy="18793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1A3265-4027-4787-85AF-ABB23588C43D}"/>
                </a:ext>
              </a:extLst>
            </p:cNvPr>
            <p:cNvSpPr txBox="1"/>
            <p:nvPr/>
          </p:nvSpPr>
          <p:spPr>
            <a:xfrm>
              <a:off x="7503904" y="747614"/>
              <a:ext cx="1524000" cy="831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대신증권 </a:t>
              </a:r>
              <a:r>
                <a: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endPara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C91C05C-DC2D-40F2-A3CE-4311100D3F25}"/>
                </a:ext>
              </a:extLst>
            </p:cNvPr>
            <p:cNvSpPr/>
            <p:nvPr/>
          </p:nvSpPr>
          <p:spPr>
            <a:xfrm>
              <a:off x="6970504" y="1179202"/>
              <a:ext cx="2590800" cy="1447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 단위</a:t>
              </a:r>
              <a:r>
                <a:rPr lang="en-US" altLang="ko-KR" sz="2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 단위</a:t>
              </a:r>
              <a:endParaRPr lang="en-US" altLang="ko-KR" sz="2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수집</a:t>
              </a:r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6902920-436F-4A69-891A-0A78204A68AF}"/>
              </a:ext>
            </a:extLst>
          </p:cNvPr>
          <p:cNvSpPr/>
          <p:nvPr/>
        </p:nvSpPr>
        <p:spPr>
          <a:xfrm>
            <a:off x="3433207" y="2346862"/>
            <a:ext cx="933332" cy="596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66ECD-C4C2-4D60-84BA-C44E1B1AB2FB}"/>
              </a:ext>
            </a:extLst>
          </p:cNvPr>
          <p:cNvSpPr txBox="1"/>
          <p:nvPr/>
        </p:nvSpPr>
        <p:spPr>
          <a:xfrm>
            <a:off x="4355041" y="1964135"/>
            <a:ext cx="76911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 단위 데이터 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차트데이터 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시가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고가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저가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종가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거래량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단위 데이터 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학습데이터 </a:t>
            </a:r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2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SMA5, SMA20, UPPER, MAVG, LOWER, MACD, AROONUP, AROONDN)</a:t>
            </a:r>
            <a:endParaRPr lang="en-US" altLang="ko-KR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8E9A1-52DB-4592-A157-A932B0E56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97"/>
          <a:stretch/>
        </p:blipFill>
        <p:spPr>
          <a:xfrm>
            <a:off x="2077079" y="3546698"/>
            <a:ext cx="7961971" cy="250080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5E2597-57BE-4DCA-AD9E-8A5A6C19F434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E05FC1F-78B5-4F53-87EB-C5AF196120DC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D03D69-62EB-4C96-85E0-BD7DF4CA2C9D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69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83099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2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B524E-FFD9-4017-AA57-645D19A3B124}"/>
              </a:ext>
            </a:extLst>
          </p:cNvPr>
          <p:cNvSpPr txBox="1"/>
          <p:nvPr/>
        </p:nvSpPr>
        <p:spPr>
          <a:xfrm>
            <a:off x="781679" y="1997223"/>
            <a:ext cx="10654946" cy="34163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모델을 학습시키기 전 데이터를 수집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feature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전처리하는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과정이 필요하다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▶ 더 많은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있으면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 정확한 예측을 할 수 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b="0" i="0" dirty="0">
              <a:solidFill>
                <a:srgbClr val="37415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0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특성이 많을수록 모델은 더 다양한 정보를 활용할 수 있으므로</a:t>
            </a:r>
            <a:endParaRPr lang="en-US" altLang="ko-KR" sz="2400" b="0" i="0" dirty="0">
              <a:solidFill>
                <a:srgbClr val="37415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0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성능이 향상될 수 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400" dirty="0">
              <a:solidFill>
                <a:srgbClr val="37415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특성들의 상호작용을 파악할 수 있으며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과적합을 방지할 수 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48906-A00B-4325-8B9A-F87E86C592F6}"/>
              </a:ext>
            </a:extLst>
          </p:cNvPr>
          <p:cNvSpPr txBox="1"/>
          <p:nvPr/>
        </p:nvSpPr>
        <p:spPr>
          <a:xfrm>
            <a:off x="781679" y="173489"/>
            <a:ext cx="4025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A05A50-8349-464D-8796-E8584FFDA342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94567-BAC8-4E5E-B415-A7AEE0A40C7B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452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692044-D73F-4C78-9BA5-0C16C56AC9CA}"/>
              </a:ext>
            </a:extLst>
          </p:cNvPr>
          <p:cNvGrpSpPr/>
          <p:nvPr/>
        </p:nvGrpSpPr>
        <p:grpSpPr>
          <a:xfrm>
            <a:off x="6296462" y="1454500"/>
            <a:ext cx="5353927" cy="2353685"/>
            <a:chOff x="6391414" y="482264"/>
            <a:chExt cx="10229570" cy="52553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521651-3734-4A5E-99B0-EFE2EA6BF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414" y="1270350"/>
              <a:ext cx="10229570" cy="446722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4B15E5-7F01-42C2-A0E3-C900FE7EA868}"/>
                </a:ext>
              </a:extLst>
            </p:cNvPr>
            <p:cNvSpPr txBox="1"/>
            <p:nvPr/>
          </p:nvSpPr>
          <p:spPr>
            <a:xfrm>
              <a:off x="8150292" y="482264"/>
              <a:ext cx="7968718" cy="75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평균 종가 대비 당일 종가 비율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/20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A92C82-1478-46D1-929F-A16DBF0013C7}"/>
              </a:ext>
            </a:extLst>
          </p:cNvPr>
          <p:cNvGrpSpPr/>
          <p:nvPr/>
        </p:nvGrpSpPr>
        <p:grpSpPr>
          <a:xfrm>
            <a:off x="6296462" y="3808187"/>
            <a:ext cx="5261113" cy="2220473"/>
            <a:chOff x="8305800" y="5204266"/>
            <a:chExt cx="6038850" cy="305303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A1508B-D047-4A9A-8815-459A5417E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800" y="5599615"/>
              <a:ext cx="6038850" cy="2657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FCBDCE-D487-43EB-AEF0-22079B7890B6}"/>
                </a:ext>
              </a:extLst>
            </p:cNvPr>
            <p:cNvSpPr txBox="1"/>
            <p:nvPr/>
          </p:nvSpPr>
          <p:spPr>
            <a:xfrm>
              <a:off x="10231031" y="5204266"/>
              <a:ext cx="2616343" cy="4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0" i="0" dirty="0" err="1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이동평균수렴</a:t>
              </a:r>
              <a:r>
                <a:rPr lang="en-US" altLang="ko-KR" sz="16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16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확산지수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A3EF50-859C-4B6F-BF2A-2A0B593C01FE}"/>
              </a:ext>
            </a:extLst>
          </p:cNvPr>
          <p:cNvGrpSpPr/>
          <p:nvPr/>
        </p:nvGrpSpPr>
        <p:grpSpPr>
          <a:xfrm>
            <a:off x="922260" y="3808185"/>
            <a:ext cx="5261112" cy="2327572"/>
            <a:chOff x="1490663" y="4846609"/>
            <a:chExt cx="7300914" cy="37211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20F409-4E8C-4A12-95F8-838295C6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663" y="5301180"/>
              <a:ext cx="7300914" cy="32665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6E62F-3ACB-47CF-8018-673DAEB591A0}"/>
                </a:ext>
              </a:extLst>
            </p:cNvPr>
            <p:cNvSpPr txBox="1"/>
            <p:nvPr/>
          </p:nvSpPr>
          <p:spPr>
            <a:xfrm>
              <a:off x="3018914" y="4846609"/>
              <a:ext cx="4746718" cy="54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전일대비 주가 변화 비율 예측 지표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CEFD84-C9A3-4BAC-A9F5-C54877B02FA2}"/>
              </a:ext>
            </a:extLst>
          </p:cNvPr>
          <p:cNvGrpSpPr/>
          <p:nvPr/>
        </p:nvGrpSpPr>
        <p:grpSpPr>
          <a:xfrm>
            <a:off x="897720" y="1580777"/>
            <a:ext cx="5172562" cy="2227909"/>
            <a:chOff x="565329" y="912185"/>
            <a:chExt cx="7977845" cy="408963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76750C-C893-4328-96D9-DA2505C3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29" y="1466409"/>
              <a:ext cx="7977845" cy="35354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3387FC-52E0-41A8-B67F-391D3A39DF9A}"/>
                </a:ext>
              </a:extLst>
            </p:cNvPr>
            <p:cNvSpPr txBox="1"/>
            <p:nvPr/>
          </p:nvSpPr>
          <p:spPr>
            <a:xfrm>
              <a:off x="2860991" y="912185"/>
              <a:ext cx="5367337" cy="62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볼린저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밴드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가격변동폭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C2627D-E83F-4EC3-B0AE-49180EBBD299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441847-0110-47F1-AB98-A774711BEBFE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8D5B9-2E55-4CED-AA5F-AE65BB81E741}"/>
              </a:ext>
            </a:extLst>
          </p:cNvPr>
          <p:cNvSpPr txBox="1"/>
          <p:nvPr/>
        </p:nvSpPr>
        <p:spPr>
          <a:xfrm>
            <a:off x="6400800" y="6206292"/>
            <a:ext cx="535392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Ta-Lib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지표데이터 생성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학습데이터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5E080-4F6D-4347-821A-F8B75A6AD009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18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9031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 데이터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04B8B6-EB20-4559-9C5E-E32DFE79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83" r="1724"/>
          <a:stretch/>
        </p:blipFill>
        <p:spPr>
          <a:xfrm>
            <a:off x="3260996" y="1112305"/>
            <a:ext cx="5670008" cy="2919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ED39E2-92C4-45F6-9F29-7A8682A9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83" y="4159387"/>
            <a:ext cx="6164679" cy="1879587"/>
          </a:xfrm>
          <a:prstGeom prst="rect">
            <a:avLst/>
          </a:prstGeom>
        </p:spPr>
      </p:pic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0C5B1D2B-F523-4EB2-9AE8-D9B6469CE98B}"/>
              </a:ext>
            </a:extLst>
          </p:cNvPr>
          <p:cNvSpPr/>
          <p:nvPr/>
        </p:nvSpPr>
        <p:spPr>
          <a:xfrm>
            <a:off x="9446849" y="3358586"/>
            <a:ext cx="720041" cy="13457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A3822-51CD-416E-8F3C-43FADD388008}"/>
              </a:ext>
            </a:extLst>
          </p:cNvPr>
          <p:cNvSpPr txBox="1"/>
          <p:nvPr/>
        </p:nvSpPr>
        <p:spPr>
          <a:xfrm>
            <a:off x="6096000" y="6218738"/>
            <a:ext cx="561702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Bs4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원하는 주식의 뉴스를  네이버 뉴스에서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CDEBA8-837A-472A-A4B5-1239867165A1}"/>
              </a:ext>
            </a:extLst>
          </p:cNvPr>
          <p:cNvSpPr/>
          <p:nvPr/>
        </p:nvSpPr>
        <p:spPr>
          <a:xfrm>
            <a:off x="10003316" y="6618848"/>
            <a:ext cx="2122298" cy="179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36738-DE54-4888-8AD4-D05969A3CD2B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388057-2B8D-465B-98F6-86AAEAF9B4E0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1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8BA21-9C2A-453F-B2B3-272241D374E4}"/>
              </a:ext>
            </a:extLst>
          </p:cNvPr>
          <p:cNvSpPr txBox="1"/>
          <p:nvPr/>
        </p:nvSpPr>
        <p:spPr>
          <a:xfrm>
            <a:off x="667804" y="1117411"/>
            <a:ext cx="136334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감성분석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2C119A-8EC4-4B4C-BAE4-0300766D7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7" r="14951"/>
          <a:stretch/>
        </p:blipFill>
        <p:spPr>
          <a:xfrm>
            <a:off x="4909970" y="1024091"/>
            <a:ext cx="4087779" cy="3359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471FB-6419-4A96-A984-EFA7A2297C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18" y="4872501"/>
            <a:ext cx="5842131" cy="1098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05171-5D98-4AB1-A324-59767E472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099" y="1024091"/>
            <a:ext cx="1552599" cy="335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DB570D-AC84-49D3-A6BE-73B311D99592}"/>
              </a:ext>
            </a:extLst>
          </p:cNvPr>
          <p:cNvSpPr txBox="1"/>
          <p:nvPr/>
        </p:nvSpPr>
        <p:spPr>
          <a:xfrm>
            <a:off x="315688" y="1468005"/>
            <a:ext cx="47035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크롤링한 뉴스기사를 감성분석</a:t>
            </a:r>
            <a:endParaRPr lang="en-US" altLang="ko-KR" b="1" spc="6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endParaRPr lang="en-US" altLang="ko-KR" sz="1800" b="1" spc="6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기사의 각 문장 마다 점수를 부여 후 종합</a:t>
            </a:r>
            <a:endParaRPr lang="en-US" altLang="ko-KR" sz="1800" b="1" spc="6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긍정 </a:t>
            </a:r>
            <a:r>
              <a:rPr lang="en-US" altLang="ko-KR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1 </a:t>
            </a: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부정 </a:t>
            </a:r>
            <a:r>
              <a:rPr lang="en-US" altLang="ko-KR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-1 </a:t>
            </a: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중립 </a:t>
            </a:r>
            <a:r>
              <a:rPr lang="en-US" altLang="ko-KR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0</a:t>
            </a: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종합된 점수가 양수면 </a:t>
            </a:r>
            <a:r>
              <a:rPr lang="en-US" altLang="ko-KR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음수면 </a:t>
            </a:r>
            <a:r>
              <a:rPr lang="en-US" altLang="ko-KR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-1, </a:t>
            </a: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en-US" altLang="ko-KR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점은 </a:t>
            </a:r>
            <a:r>
              <a:rPr lang="en-US" altLang="ko-KR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b="1" spc="6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후 컬럼 추가</a:t>
            </a:r>
            <a:endParaRPr lang="en-US" altLang="ko-KR" b="1" spc="6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8F8E0D6-9B05-4606-95CF-008B3E39203C}"/>
              </a:ext>
            </a:extLst>
          </p:cNvPr>
          <p:cNvSpPr/>
          <p:nvPr/>
        </p:nvSpPr>
        <p:spPr>
          <a:xfrm rot="5400000">
            <a:off x="9044928" y="2758839"/>
            <a:ext cx="424873" cy="397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C435D7C-A3F3-429E-A4EF-C22C92321F07}"/>
              </a:ext>
            </a:extLst>
          </p:cNvPr>
          <p:cNvSpPr/>
          <p:nvPr/>
        </p:nvSpPr>
        <p:spPr>
          <a:xfrm rot="10800000">
            <a:off x="10118961" y="4451371"/>
            <a:ext cx="424873" cy="397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3EE32-6040-4A0B-8A4C-DF36AB9BD440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87224-9029-4632-942F-19BF2DACAA0D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D001F-E4F9-4BE8-9D0F-B812EDAE7A3E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461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3464A6-81C1-48C6-9D73-A7D5BFBF8362}"/>
              </a:ext>
            </a:extLst>
          </p:cNvPr>
          <p:cNvGrpSpPr/>
          <p:nvPr/>
        </p:nvGrpSpPr>
        <p:grpSpPr>
          <a:xfrm>
            <a:off x="667803" y="1808548"/>
            <a:ext cx="11016714" cy="3308888"/>
            <a:chOff x="667803" y="1808548"/>
            <a:chExt cx="11016714" cy="33088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4AFC4F-822A-4E4C-9B57-C0F875271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13353"/>
            <a:stretch/>
          </p:blipFill>
          <p:spPr>
            <a:xfrm>
              <a:off x="667803" y="1808549"/>
              <a:ext cx="10341198" cy="33088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6736736-1B3D-4A64-AE97-876BD0E3A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647" r="-302"/>
            <a:stretch/>
          </p:blipFill>
          <p:spPr>
            <a:xfrm>
              <a:off x="11009001" y="1808548"/>
              <a:ext cx="675516" cy="330888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D9EA15-102A-47D0-B025-60AB2E336C15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F5FA03-F571-40B9-B1F1-A6FFD18C628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12C9-291A-4005-AFF0-60814145A29B}"/>
              </a:ext>
            </a:extLst>
          </p:cNvPr>
          <p:cNvSpPr txBox="1"/>
          <p:nvPr/>
        </p:nvSpPr>
        <p:spPr>
          <a:xfrm>
            <a:off x="3344092" y="6206292"/>
            <a:ext cx="836893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차트데이터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학습데이터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뉴스기사  </a:t>
            </a:r>
            <a:r>
              <a:rPr lang="ko-KR" altLang="en-US" sz="20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데이터를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종합해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모델링에  사용할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완성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F41DB0-C428-4144-BBE8-798DFF4BF1C2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55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1938211" y="5702666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차트 데이터 연동 코드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661540" y="5702666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데이터 연동 코드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590309" y="1284439"/>
            <a:ext cx="828525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증권사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이용해 수집한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차트데이터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Maria DB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연동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차트데이터를 가공한 학습데이터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Maria DB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연동 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D3383C-4F78-4A1C-90C4-CB3B9919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0" y="2518308"/>
            <a:ext cx="5219671" cy="3112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97" y="2518308"/>
            <a:ext cx="5214834" cy="3112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495299" y="622240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C2B863-39FF-40AC-85E5-3D919E53327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3C1E63-F048-484F-B42B-03D36555992F}"/>
              </a:ext>
            </a:extLst>
          </p:cNvPr>
          <p:cNvSpPr/>
          <p:nvPr/>
        </p:nvSpPr>
        <p:spPr>
          <a:xfrm>
            <a:off x="4182533" y="3039533"/>
            <a:ext cx="660400" cy="160867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F6C5AF-8BFD-4CCA-BF6F-C562CE04888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F70618-15A7-4D75-AC92-4AFB5FF28306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12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C5B316-4C48-48A9-919E-EB034FED1A85}"/>
              </a:ext>
            </a:extLst>
          </p:cNvPr>
          <p:cNvSpPr txBox="1"/>
          <p:nvPr/>
        </p:nvSpPr>
        <p:spPr>
          <a:xfrm>
            <a:off x="884312" y="2156555"/>
            <a:ext cx="132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394866" y="182444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팀원 소개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948650" y="2040930"/>
            <a:ext cx="13294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고범희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63C21-8CB6-461E-ADB1-5D13007D97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6218">
            <a:off x="749395" y="1709973"/>
            <a:ext cx="574351" cy="448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93D590-ECB6-429D-98FB-1E97D4A59C92}"/>
              </a:ext>
            </a:extLst>
          </p:cNvPr>
          <p:cNvSpPr txBox="1"/>
          <p:nvPr/>
        </p:nvSpPr>
        <p:spPr>
          <a:xfrm>
            <a:off x="3736139" y="2030183"/>
            <a:ext cx="11336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정승권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BAD21-0162-49D5-AFE3-F7A3B5C82DF5}"/>
              </a:ext>
            </a:extLst>
          </p:cNvPr>
          <p:cNvSpPr txBox="1"/>
          <p:nvPr/>
        </p:nvSpPr>
        <p:spPr>
          <a:xfrm>
            <a:off x="2413152" y="2040930"/>
            <a:ext cx="11336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장하진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64279-4421-4315-A2A8-9804A31A3948}"/>
              </a:ext>
            </a:extLst>
          </p:cNvPr>
          <p:cNvSpPr txBox="1"/>
          <p:nvPr/>
        </p:nvSpPr>
        <p:spPr>
          <a:xfrm>
            <a:off x="5053545" y="2023972"/>
            <a:ext cx="11336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하현수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D9EDCA-D518-4A27-A449-E1619A794C2B}"/>
              </a:ext>
            </a:extLst>
          </p:cNvPr>
          <p:cNvSpPr txBox="1"/>
          <p:nvPr/>
        </p:nvSpPr>
        <p:spPr>
          <a:xfrm>
            <a:off x="1003171" y="2668344"/>
            <a:ext cx="500670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 수집 및 </a:t>
            </a:r>
            <a:r>
              <a:rPr lang="ko-KR" altLang="en-US" sz="2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      데이터      수집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뉴스데이터      수집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      데이터 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테이터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자  연  어   처  리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      데이터      및 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데이터     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설정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endParaRPr lang="ko-KR" altLang="en-US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</a:t>
            </a: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   LSTM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신경망      파라미터 설정 </a:t>
            </a:r>
          </a:p>
          <a:p>
            <a:pPr lvl="1"/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     파   라   미   터      설정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코드 작성</a:t>
            </a: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R   E   D  I    S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   통한      실시간    데이터    통합      및 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된      데이터 모델 학습     진행 </a:t>
            </a: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학습된      모델 결과      및      가중치 수정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29A37-F35E-4C90-B5C0-56114BAFA484}"/>
              </a:ext>
            </a:extLst>
          </p:cNvPr>
          <p:cNvSpPr txBox="1"/>
          <p:nvPr/>
        </p:nvSpPr>
        <p:spPr>
          <a:xfrm>
            <a:off x="2841789" y="2775329"/>
            <a:ext cx="132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1C6BE-B485-4D88-87CB-00CF5A55F843}"/>
              </a:ext>
            </a:extLst>
          </p:cNvPr>
          <p:cNvSpPr/>
          <p:nvPr/>
        </p:nvSpPr>
        <p:spPr>
          <a:xfrm>
            <a:off x="609600" y="1274540"/>
            <a:ext cx="5942089" cy="4778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605B10-03DA-4B43-8CA2-C5A1E0E4E8B5}"/>
              </a:ext>
            </a:extLst>
          </p:cNvPr>
          <p:cNvSpPr txBox="1"/>
          <p:nvPr/>
        </p:nvSpPr>
        <p:spPr>
          <a:xfrm>
            <a:off x="2915908" y="1376517"/>
            <a:ext cx="1329472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86134E-3E80-43A1-B4D2-2EBA4D325645}"/>
              </a:ext>
            </a:extLst>
          </p:cNvPr>
          <p:cNvSpPr txBox="1"/>
          <p:nvPr/>
        </p:nvSpPr>
        <p:spPr>
          <a:xfrm>
            <a:off x="8445002" y="2035803"/>
            <a:ext cx="11336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박효민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48EF04-2E1E-440C-8956-507F6409236B}"/>
              </a:ext>
            </a:extLst>
          </p:cNvPr>
          <p:cNvSpPr txBox="1"/>
          <p:nvPr/>
        </p:nvSpPr>
        <p:spPr>
          <a:xfrm>
            <a:off x="6906440" y="2035803"/>
            <a:ext cx="11336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김나윤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364666-3B65-4533-BCFC-CC8F107C1A82}"/>
              </a:ext>
            </a:extLst>
          </p:cNvPr>
          <p:cNvSpPr txBox="1"/>
          <p:nvPr/>
        </p:nvSpPr>
        <p:spPr>
          <a:xfrm>
            <a:off x="9983564" y="2035803"/>
            <a:ext cx="11336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우승윤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374DE3-2F37-448E-AD4B-E4D93A465794}"/>
              </a:ext>
            </a:extLst>
          </p:cNvPr>
          <p:cNvSpPr txBox="1"/>
          <p:nvPr/>
        </p:nvSpPr>
        <p:spPr>
          <a:xfrm>
            <a:off x="7440956" y="2791850"/>
            <a:ext cx="35463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</a:t>
            </a: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    클라우드   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스프링 부트 연동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부트와    웹   간의    서버   연결   유지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그래프 구현 </a:t>
            </a: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   그래프    구현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   업데이트되는    주가    정보와    뉴스데이터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가독성을    중시한   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   a   I   n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차트 그래프     상세보기로     자세한     일별 주가     확인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C5BD11-03A0-40D6-9E5F-41E6BC581629}"/>
              </a:ext>
            </a:extLst>
          </p:cNvPr>
          <p:cNvSpPr/>
          <p:nvPr/>
        </p:nvSpPr>
        <p:spPr>
          <a:xfrm>
            <a:off x="6710612" y="1271603"/>
            <a:ext cx="4609240" cy="4778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FC82D1-C660-4039-86EA-AF362BA4E37F}"/>
              </a:ext>
            </a:extLst>
          </p:cNvPr>
          <p:cNvSpPr txBox="1"/>
          <p:nvPr/>
        </p:nvSpPr>
        <p:spPr>
          <a:xfrm>
            <a:off x="8445002" y="1376517"/>
            <a:ext cx="1133644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 E B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6CE122-86FD-4710-9D8D-B37243F1830C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F39D4-EA3F-42FF-956C-249DCEBA9816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32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476948" y="2357952"/>
            <a:ext cx="11176000" cy="38989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76948" y="1281024"/>
            <a:ext cx="11176000" cy="90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4569085" y="5366780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뉴스 데이터 연동 코드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607671" y="1489979"/>
            <a:ext cx="8285252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수집한 뉴스데이터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Maria DB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연동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60" y="2662737"/>
            <a:ext cx="9516480" cy="2573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525900" y="644272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2F83B-0087-4022-8DDF-59047C5AB5DC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01E93D-AE89-4CAA-8488-9431A5149A31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73AA1-653F-4FB0-A76B-DB68BE80294B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39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55BE4-0804-48C8-AF72-706D616ED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22" y="1517521"/>
            <a:ext cx="4137892" cy="42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5EAAD-31B7-4276-BDF4-6EFDC8AC2F58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2FC66-87B1-4CC2-9C0E-AD4F3C5C180D}"/>
              </a:ext>
            </a:extLst>
          </p:cNvPr>
          <p:cNvSpPr txBox="1"/>
          <p:nvPr/>
        </p:nvSpPr>
        <p:spPr>
          <a:xfrm>
            <a:off x="760199" y="1620167"/>
            <a:ext cx="5884164" cy="34778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쿼리형태가 아닌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Key/Value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Pub/sub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비동기 통신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빠른 데이터 처리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유실 방지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 소모 제어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데이터 통신 가능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705B-9CCE-458A-A575-081B5032B189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8FA679-1271-4E9E-9A4D-7CF5E065B008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32675-E75A-4C47-8994-19D75F0610FC}"/>
              </a:ext>
            </a:extLst>
          </p:cNvPr>
          <p:cNvSpPr txBox="1"/>
          <p:nvPr/>
        </p:nvSpPr>
        <p:spPr>
          <a:xfrm>
            <a:off x="4624251" y="6206292"/>
            <a:ext cx="715319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인해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32bit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환경에서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64bit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환경으로 빠르게 데이터를 송신할  수 있다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99281-A383-4991-8240-76060FB5DDCD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785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E23FAF-8939-4180-B6F8-3B5826865F7C}"/>
              </a:ext>
            </a:extLst>
          </p:cNvPr>
          <p:cNvSpPr/>
          <p:nvPr/>
        </p:nvSpPr>
        <p:spPr>
          <a:xfrm>
            <a:off x="667803" y="3606715"/>
            <a:ext cx="1924959" cy="9185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C8BEAD-B835-45E3-A3E1-896BE18039E8}"/>
              </a:ext>
            </a:extLst>
          </p:cNvPr>
          <p:cNvSpPr/>
          <p:nvPr/>
        </p:nvSpPr>
        <p:spPr>
          <a:xfrm>
            <a:off x="4098350" y="3606715"/>
            <a:ext cx="1924959" cy="9185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C7E684-0A8A-4AB6-97B2-10F27DDB9F3F}"/>
              </a:ext>
            </a:extLst>
          </p:cNvPr>
          <p:cNvSpPr/>
          <p:nvPr/>
        </p:nvSpPr>
        <p:spPr>
          <a:xfrm>
            <a:off x="7528897" y="3606715"/>
            <a:ext cx="1924959" cy="9185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6C4F306-9934-4F43-B11B-B71863082DBF}"/>
              </a:ext>
            </a:extLst>
          </p:cNvPr>
          <p:cNvGrpSpPr/>
          <p:nvPr/>
        </p:nvGrpSpPr>
        <p:grpSpPr>
          <a:xfrm>
            <a:off x="4593519" y="4671832"/>
            <a:ext cx="947849" cy="866598"/>
            <a:chOff x="5579655" y="4796818"/>
            <a:chExt cx="1047305" cy="101493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26A2065-708B-45D9-B360-7F564D4C68A4}"/>
                </a:ext>
              </a:extLst>
            </p:cNvPr>
            <p:cNvCxnSpPr>
              <a:cxnSpLocks/>
            </p:cNvCxnSpPr>
            <p:nvPr/>
          </p:nvCxnSpPr>
          <p:spPr>
            <a:xfrm>
              <a:off x="6088691" y="4796818"/>
              <a:ext cx="0" cy="753035"/>
            </a:xfrm>
            <a:prstGeom prst="line">
              <a:avLst/>
            </a:prstGeom>
            <a:ln w="889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964ACC5-93A8-4D26-A3C9-4C1DD99AA88B}"/>
                </a:ext>
              </a:extLst>
            </p:cNvPr>
            <p:cNvSpPr/>
            <p:nvPr/>
          </p:nvSpPr>
          <p:spPr>
            <a:xfrm>
              <a:off x="5579655" y="5549853"/>
              <a:ext cx="1047305" cy="261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 :2</a:t>
              </a:r>
              <a:endParaRPr lang="ko-KR" altLang="en-US" sz="1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7E5D16-450B-41DC-8317-36ECC029B65D}"/>
              </a:ext>
            </a:extLst>
          </p:cNvPr>
          <p:cNvCxnSpPr>
            <a:cxnSpLocks/>
          </p:cNvCxnSpPr>
          <p:nvPr/>
        </p:nvCxnSpPr>
        <p:spPr>
          <a:xfrm>
            <a:off x="1604182" y="2792629"/>
            <a:ext cx="0" cy="642977"/>
          </a:xfrm>
          <a:prstGeom prst="line">
            <a:avLst/>
          </a:prstGeom>
          <a:ln w="889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9EB887-5734-47DC-9BEC-7E0FAFD6AC20}"/>
              </a:ext>
            </a:extLst>
          </p:cNvPr>
          <p:cNvSpPr/>
          <p:nvPr/>
        </p:nvSpPr>
        <p:spPr>
          <a:xfrm>
            <a:off x="560228" y="2241464"/>
            <a:ext cx="2124863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결과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1BF05C0-96E1-4A2F-9A3C-6731117870F2}"/>
              </a:ext>
            </a:extLst>
          </p:cNvPr>
          <p:cNvGrpSpPr/>
          <p:nvPr/>
        </p:nvGrpSpPr>
        <p:grpSpPr>
          <a:xfrm>
            <a:off x="8043554" y="4671832"/>
            <a:ext cx="947849" cy="866598"/>
            <a:chOff x="9391694" y="4796818"/>
            <a:chExt cx="1047305" cy="1014934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E08084F-077E-4FA5-8405-5392172E67B6}"/>
                </a:ext>
              </a:extLst>
            </p:cNvPr>
            <p:cNvCxnSpPr>
              <a:cxnSpLocks/>
            </p:cNvCxnSpPr>
            <p:nvPr/>
          </p:nvCxnSpPr>
          <p:spPr>
            <a:xfrm>
              <a:off x="9900730" y="4796818"/>
              <a:ext cx="0" cy="753035"/>
            </a:xfrm>
            <a:prstGeom prst="line">
              <a:avLst/>
            </a:prstGeom>
            <a:ln w="889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F8275EB-2E0F-43F0-920C-092553942B80}"/>
                </a:ext>
              </a:extLst>
            </p:cNvPr>
            <p:cNvSpPr/>
            <p:nvPr/>
          </p:nvSpPr>
          <p:spPr>
            <a:xfrm>
              <a:off x="9391694" y="5549853"/>
              <a:ext cx="1047305" cy="261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 :3</a:t>
              </a:r>
              <a:endParaRPr lang="ko-KR" altLang="en-US" sz="1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75AF79-B854-414A-8340-9B0FA2C43ED5}"/>
              </a:ext>
            </a:extLst>
          </p:cNvPr>
          <p:cNvGrpSpPr/>
          <p:nvPr/>
        </p:nvGrpSpPr>
        <p:grpSpPr>
          <a:xfrm>
            <a:off x="1143486" y="4671829"/>
            <a:ext cx="947849" cy="866600"/>
            <a:chOff x="1767617" y="4796818"/>
            <a:chExt cx="1047305" cy="101493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1BDEFF7-55BB-488D-94C8-80C68E783C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653" y="4796818"/>
              <a:ext cx="0" cy="753035"/>
            </a:xfrm>
            <a:prstGeom prst="line">
              <a:avLst/>
            </a:prstGeom>
            <a:ln w="889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7991A01-6D8E-4820-B5FB-A85F14F00D9C}"/>
                </a:ext>
              </a:extLst>
            </p:cNvPr>
            <p:cNvSpPr/>
            <p:nvPr/>
          </p:nvSpPr>
          <p:spPr>
            <a:xfrm>
              <a:off x="1767617" y="5549855"/>
              <a:ext cx="1047305" cy="261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 :1</a:t>
              </a:r>
              <a:endParaRPr lang="ko-KR" altLang="en-US" sz="1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D17AE68-3491-459C-AA2C-12EFEDA1522A}"/>
              </a:ext>
            </a:extLst>
          </p:cNvPr>
          <p:cNvCxnSpPr>
            <a:cxnSpLocks/>
          </p:cNvCxnSpPr>
          <p:nvPr/>
        </p:nvCxnSpPr>
        <p:spPr>
          <a:xfrm>
            <a:off x="5028114" y="2777870"/>
            <a:ext cx="0" cy="642977"/>
          </a:xfrm>
          <a:prstGeom prst="line">
            <a:avLst/>
          </a:prstGeom>
          <a:ln w="889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BC9A8FC-355E-47D8-A1DF-6F69A2C07C32}"/>
              </a:ext>
            </a:extLst>
          </p:cNvPr>
          <p:cNvSpPr/>
          <p:nvPr/>
        </p:nvSpPr>
        <p:spPr>
          <a:xfrm>
            <a:off x="3984161" y="2226705"/>
            <a:ext cx="2124864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결과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0F68C69-2C14-46FE-8D63-401F75DDD384}"/>
              </a:ext>
            </a:extLst>
          </p:cNvPr>
          <p:cNvCxnSpPr>
            <a:cxnSpLocks/>
          </p:cNvCxnSpPr>
          <p:nvPr/>
        </p:nvCxnSpPr>
        <p:spPr>
          <a:xfrm>
            <a:off x="8478148" y="2759768"/>
            <a:ext cx="0" cy="642977"/>
          </a:xfrm>
          <a:prstGeom prst="line">
            <a:avLst/>
          </a:prstGeom>
          <a:ln w="889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D7CDF7-EB69-4406-8373-D2C4B44CF729}"/>
              </a:ext>
            </a:extLst>
          </p:cNvPr>
          <p:cNvSpPr/>
          <p:nvPr/>
        </p:nvSpPr>
        <p:spPr>
          <a:xfrm>
            <a:off x="7434196" y="2208603"/>
            <a:ext cx="2124864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결과</a:t>
            </a:r>
          </a:p>
        </p:txBody>
      </p:sp>
      <p:sp>
        <p:nvSpPr>
          <p:cNvPr id="60" name="화살표: 아래로 구부러짐 59">
            <a:extLst>
              <a:ext uri="{FF2B5EF4-FFF2-40B4-BE49-F238E27FC236}">
                <a16:creationId xmlns:a16="http://schemas.microsoft.com/office/drawing/2014/main" id="{69BA5645-295F-4AFC-A78A-0B542FCB8A8D}"/>
              </a:ext>
            </a:extLst>
          </p:cNvPr>
          <p:cNvSpPr/>
          <p:nvPr/>
        </p:nvSpPr>
        <p:spPr>
          <a:xfrm>
            <a:off x="2592762" y="2960099"/>
            <a:ext cx="1505587" cy="44264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C1B7897-0F5C-46AB-97F6-E15D8F730AF9}"/>
              </a:ext>
            </a:extLst>
          </p:cNvPr>
          <p:cNvSpPr/>
          <p:nvPr/>
        </p:nvSpPr>
        <p:spPr>
          <a:xfrm>
            <a:off x="2898765" y="2601464"/>
            <a:ext cx="834431" cy="3035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기억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화살표: 아래로 구부러짐 64">
            <a:extLst>
              <a:ext uri="{FF2B5EF4-FFF2-40B4-BE49-F238E27FC236}">
                <a16:creationId xmlns:a16="http://schemas.microsoft.com/office/drawing/2014/main" id="{73E55983-0ECF-4EF1-B86D-6984BFEA0188}"/>
              </a:ext>
            </a:extLst>
          </p:cNvPr>
          <p:cNvSpPr/>
          <p:nvPr/>
        </p:nvSpPr>
        <p:spPr>
          <a:xfrm>
            <a:off x="5976697" y="2959379"/>
            <a:ext cx="1505587" cy="44264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DABA25-AE62-401C-A363-EC615E11C991}"/>
              </a:ext>
            </a:extLst>
          </p:cNvPr>
          <p:cNvSpPr/>
          <p:nvPr/>
        </p:nvSpPr>
        <p:spPr>
          <a:xfrm>
            <a:off x="6282700" y="2600743"/>
            <a:ext cx="834431" cy="3035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기억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088C3B7B-3B9D-4915-ADFD-2250E7169498}"/>
              </a:ext>
            </a:extLst>
          </p:cNvPr>
          <p:cNvSpPr/>
          <p:nvPr/>
        </p:nvSpPr>
        <p:spPr>
          <a:xfrm rot="16200000">
            <a:off x="9470010" y="3410085"/>
            <a:ext cx="785127" cy="526671"/>
          </a:xfrm>
          <a:prstGeom prst="downArrow">
            <a:avLst>
              <a:gd name="adj1" fmla="val 40148"/>
              <a:gd name="adj2" fmla="val 568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4C6A522-A83D-4F16-8C60-72E2247A9DBA}"/>
              </a:ext>
            </a:extLst>
          </p:cNvPr>
          <p:cNvSpPr/>
          <p:nvPr/>
        </p:nvSpPr>
        <p:spPr>
          <a:xfrm>
            <a:off x="10411308" y="3467472"/>
            <a:ext cx="1179862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C4936-B016-4D16-8484-4F1396AB482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7F058A-CA77-444E-814E-3EB5410A9431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5AA69F-AD45-490A-9A2C-E4539C185541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38014E-2EF4-446A-A59A-52ACD393F98F}"/>
              </a:ext>
            </a:extLst>
          </p:cNvPr>
          <p:cNvGrpSpPr/>
          <p:nvPr/>
        </p:nvGrpSpPr>
        <p:grpSpPr>
          <a:xfrm>
            <a:off x="2868804" y="3231725"/>
            <a:ext cx="1012387" cy="1251085"/>
            <a:chOff x="2868804" y="3231725"/>
            <a:chExt cx="1012387" cy="1251085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938E9A-F006-4D5F-B1D6-AEFA8D840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33298" y="3231725"/>
              <a:ext cx="0" cy="314233"/>
            </a:xfrm>
            <a:prstGeom prst="line">
              <a:avLst/>
            </a:prstGeom>
            <a:ln w="53975">
              <a:solidFill>
                <a:schemeClr val="tx1"/>
              </a:soli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C2FED12-E822-4F1F-B1F9-20BE68604013}"/>
                </a:ext>
              </a:extLst>
            </p:cNvPr>
            <p:cNvSpPr/>
            <p:nvPr/>
          </p:nvSpPr>
          <p:spPr>
            <a:xfrm>
              <a:off x="2868804" y="3646076"/>
              <a:ext cx="877706" cy="836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LSTM</a:t>
              </a:r>
              <a:endPara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C94620-2A09-48EF-B966-8ECF0CCBDD8B}"/>
                </a:ext>
              </a:extLst>
            </p:cNvPr>
            <p:cNvSpPr txBox="1"/>
            <p:nvPr/>
          </p:nvSpPr>
          <p:spPr>
            <a:xfrm>
              <a:off x="3390713" y="3328972"/>
              <a:ext cx="490478" cy="277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</a:t>
              </a: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24B7FC1-A314-4104-8449-2B85BA185FC3}"/>
              </a:ext>
            </a:extLst>
          </p:cNvPr>
          <p:cNvCxnSpPr>
            <a:cxnSpLocks/>
          </p:cNvCxnSpPr>
          <p:nvPr/>
        </p:nvCxnSpPr>
        <p:spPr>
          <a:xfrm>
            <a:off x="6751152" y="3218354"/>
            <a:ext cx="0" cy="314233"/>
          </a:xfrm>
          <a:prstGeom prst="line">
            <a:avLst/>
          </a:prstGeom>
          <a:ln w="53975">
            <a:solidFill>
              <a:schemeClr val="tx1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0711A91-0C34-4CFC-BA46-81B25FF71692}"/>
              </a:ext>
            </a:extLst>
          </p:cNvPr>
          <p:cNvSpPr txBox="1"/>
          <p:nvPr/>
        </p:nvSpPr>
        <p:spPr>
          <a:xfrm>
            <a:off x="6808567" y="3315601"/>
            <a:ext cx="490478" cy="2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666908-0809-4B22-A346-210788F04EBE}"/>
              </a:ext>
            </a:extLst>
          </p:cNvPr>
          <p:cNvSpPr/>
          <p:nvPr/>
        </p:nvSpPr>
        <p:spPr>
          <a:xfrm>
            <a:off x="6310451" y="3661915"/>
            <a:ext cx="877706" cy="836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endParaRPr lang="ko-KR" altLang="en-US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936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C1809-000D-4D60-B1B5-52C176425A31}"/>
              </a:ext>
            </a:extLst>
          </p:cNvPr>
          <p:cNvSpPr txBox="1"/>
          <p:nvPr/>
        </p:nvSpPr>
        <p:spPr>
          <a:xfrm>
            <a:off x="2651632" y="1118399"/>
            <a:ext cx="21089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DataFrame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93F6A2-E0C2-45D0-A587-8ED263BF5484}"/>
              </a:ext>
            </a:extLst>
          </p:cNvPr>
          <p:cNvGrpSpPr/>
          <p:nvPr/>
        </p:nvGrpSpPr>
        <p:grpSpPr>
          <a:xfrm>
            <a:off x="2651633" y="3611212"/>
            <a:ext cx="3444367" cy="1311218"/>
            <a:chOff x="3428999" y="4689183"/>
            <a:chExt cx="4865341" cy="14999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4FA098-843B-4152-A9BF-CC1FA935B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000" y="5190560"/>
              <a:ext cx="4865340" cy="9985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1D4F00-2521-4CBD-AEF5-D7942ADCEB9B}"/>
                </a:ext>
              </a:extLst>
            </p:cNvPr>
            <p:cNvSpPr txBox="1"/>
            <p:nvPr/>
          </p:nvSpPr>
          <p:spPr>
            <a:xfrm>
              <a:off x="3428999" y="4689183"/>
              <a:ext cx="3990933" cy="422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데이터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split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5AF107-FAA7-4933-A05A-16C660F6EDB3}"/>
              </a:ext>
            </a:extLst>
          </p:cNvPr>
          <p:cNvGrpSpPr/>
          <p:nvPr/>
        </p:nvGrpSpPr>
        <p:grpSpPr>
          <a:xfrm>
            <a:off x="6244608" y="3611217"/>
            <a:ext cx="4962939" cy="2336697"/>
            <a:chOff x="9144000" y="5462851"/>
            <a:chExt cx="7315200" cy="2514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602BBA0-55AB-4080-995D-8925B5566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4000" y="5914746"/>
              <a:ext cx="7315200" cy="20627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7522AA-12FA-4166-8BDA-4B30D6DD9683}"/>
                </a:ext>
              </a:extLst>
            </p:cNvPr>
            <p:cNvSpPr txBox="1"/>
            <p:nvPr/>
          </p:nvSpPr>
          <p:spPr>
            <a:xfrm>
              <a:off x="9144000" y="5462851"/>
              <a:ext cx="4343400" cy="397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 LSTM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신경망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Add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0F7F428-D643-4E5E-8A3A-C0BF0470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633" y="1576627"/>
            <a:ext cx="8555914" cy="1689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44F888-E0E1-41A4-9A5B-9C56F9E442F7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64C07B-F89F-4701-BBDF-578B3EE8E64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D7DF93-D878-43A3-8628-6F75F1E23A98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576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F30D5F-E498-44BE-83E6-FE9984A7A558}"/>
              </a:ext>
            </a:extLst>
          </p:cNvPr>
          <p:cNvGrpSpPr/>
          <p:nvPr/>
        </p:nvGrpSpPr>
        <p:grpSpPr>
          <a:xfrm>
            <a:off x="2639438" y="1091895"/>
            <a:ext cx="7763520" cy="2075479"/>
            <a:chOff x="2497667" y="2629694"/>
            <a:chExt cx="9237133" cy="254566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57F87E3-1BB1-4AEB-B9BD-834F1976D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4600" y="3117960"/>
              <a:ext cx="9220200" cy="2057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353AD8-CE5F-4E6D-8DC3-5C585049439A}"/>
                </a:ext>
              </a:extLst>
            </p:cNvPr>
            <p:cNvSpPr txBox="1"/>
            <p:nvPr/>
          </p:nvSpPr>
          <p:spPr>
            <a:xfrm>
              <a:off x="2497667" y="2629694"/>
              <a:ext cx="3387351" cy="453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학습 및 예측 수행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3362824-300D-43C8-B381-579259467A84}"/>
              </a:ext>
            </a:extLst>
          </p:cNvPr>
          <p:cNvGrpSpPr/>
          <p:nvPr/>
        </p:nvGrpSpPr>
        <p:grpSpPr>
          <a:xfrm>
            <a:off x="2639215" y="3267117"/>
            <a:ext cx="4488698" cy="2790341"/>
            <a:chOff x="4944726" y="5129184"/>
            <a:chExt cx="5697472" cy="32380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4D61CC-D614-49A9-A9A9-E705FE19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984" y="5607135"/>
              <a:ext cx="5675214" cy="27601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CDC543-E9E7-4E63-90E2-5C49BD647E97}"/>
                </a:ext>
              </a:extLst>
            </p:cNvPr>
            <p:cNvSpPr txBox="1"/>
            <p:nvPr/>
          </p:nvSpPr>
          <p:spPr>
            <a:xfrm>
              <a:off x="4944726" y="5129184"/>
              <a:ext cx="2213963" cy="4285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5.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결과 시각화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85FC8-0894-42F2-9C6B-AA0ACEF903EE}"/>
              </a:ext>
            </a:extLst>
          </p:cNvPr>
          <p:cNvSpPr txBox="1"/>
          <p:nvPr/>
        </p:nvSpPr>
        <p:spPr>
          <a:xfrm>
            <a:off x="7255586" y="3270157"/>
            <a:ext cx="15113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오차 측정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DFCF9-8C0F-40C4-87F1-E4FF993BE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5586" y="3678978"/>
            <a:ext cx="3147372" cy="23784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A578F9-A844-4A4C-AE2D-D3D25A87719C}"/>
              </a:ext>
            </a:extLst>
          </p:cNvPr>
          <p:cNvSpPr/>
          <p:nvPr/>
        </p:nvSpPr>
        <p:spPr>
          <a:xfrm>
            <a:off x="7255586" y="5677109"/>
            <a:ext cx="2203356" cy="10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109C7-48A7-4D17-A9B2-5A856AADE84E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5FBF0B-7865-4FFA-879B-DBCDB99494DB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CB457B-26F8-452C-BC7C-49A9D554DFCD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3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207539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  개념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80859C-E358-43ED-8D3A-FF4B25E0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804" y="2144477"/>
            <a:ext cx="5111762" cy="2648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7A5C0-4DC4-4D5F-BAE3-E0433F05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3630" y="862029"/>
            <a:ext cx="5244907" cy="5400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91CC9-CBC3-49A8-990D-DB30C12FDDAC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F1302F-3264-417E-95AC-955FD7E49B78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74420-3F08-4FDB-B6A6-50FAE3CFEECF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108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8A285-1393-4063-AB9C-62E238CF6F98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B451E-DA60-49DC-A541-8CBB6656C8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29" y="1170785"/>
            <a:ext cx="8874034" cy="509179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207539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아키텍처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FABC57-973F-435B-A2D4-E4D5DD94EA7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FB260-BE4D-4543-8906-06DA48530E60}"/>
              </a:ext>
            </a:extLst>
          </p:cNvPr>
          <p:cNvSpPr txBox="1"/>
          <p:nvPr/>
        </p:nvSpPr>
        <p:spPr>
          <a:xfrm>
            <a:off x="7376160" y="6206292"/>
            <a:ext cx="436862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Feature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Label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컬럼 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보상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CD2E8-5AC1-4A1F-A393-B8484E64D54E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155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/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141F23-BC25-44D2-AA6A-590C625D1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11"/>
          <a:stretch/>
        </p:blipFill>
        <p:spPr>
          <a:xfrm>
            <a:off x="840112" y="2075040"/>
            <a:ext cx="4788034" cy="3164569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6025097" y="3188380"/>
            <a:ext cx="719176" cy="3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>
            <a:spLocks noChangeAspect="1"/>
          </p:cNvSpPr>
          <p:nvPr/>
        </p:nvSpPr>
        <p:spPr>
          <a:xfrm>
            <a:off x="7141223" y="2368206"/>
            <a:ext cx="4470239" cy="2578235"/>
          </a:xfrm>
          <a:prstGeom prst="rect">
            <a:avLst/>
          </a:prstGeom>
          <a:solidFill>
            <a:srgbClr val="D4D8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5316" y="2668795"/>
            <a:ext cx="4202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년치 주가 학습된 신경망 모델 로드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학습된 신경망 통한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actions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actions(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agent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전달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E57EE-D0C5-48BD-B782-53ED652CF315}"/>
              </a:ext>
            </a:extLst>
          </p:cNvPr>
          <p:cNvSpPr txBox="1"/>
          <p:nvPr/>
        </p:nvSpPr>
        <p:spPr>
          <a:xfrm>
            <a:off x="667804" y="1117411"/>
            <a:ext cx="118957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6FB5E-68E2-46E3-97EF-4B2E99F4C113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BB553-F075-4352-B8FF-35C97C08C059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8E69E-7B39-4C32-A39A-9A5958C2C5DB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562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7127544" y="3068420"/>
            <a:ext cx="4470239" cy="2747348"/>
          </a:xfrm>
          <a:prstGeom prst="rect">
            <a:avLst/>
          </a:prstGeom>
          <a:solidFill>
            <a:srgbClr val="D4D8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7127544" y="1042232"/>
            <a:ext cx="4470239" cy="1379905"/>
          </a:xfrm>
          <a:prstGeom prst="rect">
            <a:avLst/>
          </a:prstGeom>
          <a:solidFill>
            <a:srgbClr val="D4D8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1"/>
            <a:ext cx="11550848" cy="557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92A50E-1F55-4F26-A780-C9DAE5715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63" b="84248"/>
          <a:stretch/>
        </p:blipFill>
        <p:spPr>
          <a:xfrm>
            <a:off x="2124074" y="1117411"/>
            <a:ext cx="4076329" cy="802905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6337619" y="1374606"/>
            <a:ext cx="607445" cy="3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664" y="1042232"/>
            <a:ext cx="464763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학습할 주식 종목 설정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Jong =&gt;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환경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actions =&gt;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예측 행동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6811" y="3170977"/>
            <a:ext cx="4294609" cy="2542363"/>
          </a:xfrm>
          <a:prstGeom prst="rect">
            <a:avLst/>
          </a:prstGeom>
          <a:noFill/>
          <a:effectLst>
            <a:outerShdw blurRad="50800" dist="50800" dir="5400000" sx="43000" sy="43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증권사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통한 실시간 수신 작업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데이터 저장 후 데이터 전처리 자동화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강화학습으로 보상 부여 후 결과 합산 후 모델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재학습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여부 판별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(Feature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컬럼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673D53-CFB2-40D0-905F-AEC87779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5" y="2108614"/>
            <a:ext cx="5533688" cy="4218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3AE124-D016-4C70-AB7D-E2D738460FD0}"/>
              </a:ext>
            </a:extLst>
          </p:cNvPr>
          <p:cNvSpPr txBox="1"/>
          <p:nvPr/>
        </p:nvSpPr>
        <p:spPr>
          <a:xfrm>
            <a:off x="667804" y="1117411"/>
            <a:ext cx="118957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</a:t>
            </a:r>
          </a:p>
        </p:txBody>
      </p:sp>
      <p:sp>
        <p:nvSpPr>
          <p:cNvPr id="21" name="오른쪽 화살표 1">
            <a:extLst>
              <a:ext uri="{FF2B5EF4-FFF2-40B4-BE49-F238E27FC236}">
                <a16:creationId xmlns:a16="http://schemas.microsoft.com/office/drawing/2014/main" id="{CF60CF52-BA25-459B-975F-FD4AEC614FED}"/>
              </a:ext>
            </a:extLst>
          </p:cNvPr>
          <p:cNvSpPr/>
          <p:nvPr/>
        </p:nvSpPr>
        <p:spPr>
          <a:xfrm>
            <a:off x="6324019" y="4038837"/>
            <a:ext cx="607445" cy="3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EF030-E40D-4C09-AE3C-FC0F2D80EF6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3EFA08-024B-4A58-A4F2-B05CC7B4D0DA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D39D2-DECF-44E4-B9D3-BD317D91AF50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150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FB0692-31C3-48C4-A3BB-B53E3918D2B1}"/>
              </a:ext>
            </a:extLst>
          </p:cNvPr>
          <p:cNvSpPr txBox="1"/>
          <p:nvPr/>
        </p:nvSpPr>
        <p:spPr>
          <a:xfrm>
            <a:off x="5026635" y="1772245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5F9885-55C8-482A-9F26-6B44323A67D4}"/>
              </a:ext>
            </a:extLst>
          </p:cNvPr>
          <p:cNvSpPr txBox="1"/>
          <p:nvPr/>
        </p:nvSpPr>
        <p:spPr>
          <a:xfrm>
            <a:off x="2755187" y="2688734"/>
            <a:ext cx="66816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수행 절차 및 방법</a:t>
            </a:r>
            <a:endParaRPr lang="en-US" altLang="ko-KR" sz="6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(WEB)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9D735-D304-46B8-B411-988CAE61D486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37059-CD49-4DA0-BE69-D5A3F668AF5C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28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-947" y="-526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디장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438463" y="267238"/>
            <a:ext cx="7711077" cy="772614"/>
            <a:chOff x="2982261" y="2905440"/>
            <a:chExt cx="7711077" cy="7726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2982261" y="2905440"/>
              <a:ext cx="2167055" cy="772614"/>
              <a:chOff x="5885576" y="950070"/>
              <a:chExt cx="3282180" cy="742113"/>
            </a:xfrm>
            <a:solidFill>
              <a:schemeClr val="accent6"/>
            </a:solidFill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6259043" y="954062"/>
                <a:ext cx="52410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5885576" y="954062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8FEAB46-33FD-A4FD-67A3-6498FE82B5DB}"/>
                  </a:ext>
                </a:extLst>
              </p:cNvPr>
              <p:cNvSpPr/>
              <p:nvPr/>
            </p:nvSpPr>
            <p:spPr>
              <a:xfrm>
                <a:off x="7820282" y="950070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CFC836E-E258-6771-60B9-A22D6C19FA88}"/>
                  </a:ext>
                </a:extLst>
              </p:cNvPr>
              <p:cNvSpPr/>
              <p:nvPr/>
            </p:nvSpPr>
            <p:spPr>
              <a:xfrm>
                <a:off x="6939271" y="95007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5005045" y="3021803"/>
              <a:ext cx="56882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계획 수립 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( 6</a:t>
              </a:r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 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15</a:t>
              </a:r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~ 7</a:t>
              </a:r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25</a:t>
              </a:r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endParaRPr lang="ko-KR" altLang="en-US" sz="28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02545C59-D995-7FB4-98B1-8AB65356D031}"/>
              </a:ext>
            </a:extLst>
          </p:cNvPr>
          <p:cNvGraphicFramePr>
            <a:graphicFrameLocks noGrp="1"/>
          </p:cNvGraphicFramePr>
          <p:nvPr/>
        </p:nvGraphicFramePr>
        <p:xfrm>
          <a:off x="437594" y="1372407"/>
          <a:ext cx="11311951" cy="499107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615993">
                  <a:extLst>
                    <a:ext uri="{9D8B030D-6E8A-4147-A177-3AD203B41FA5}">
                      <a16:colId xmlns:a16="http://schemas.microsoft.com/office/drawing/2014/main" val="2115876192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2149208214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4006092163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1162431582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2215420629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2206334287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164536488"/>
                    </a:ext>
                  </a:extLst>
                </a:gridCol>
              </a:tblGrid>
              <a:tr h="7130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36463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6/18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374349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6/25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173384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3409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46742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7/16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098550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7/23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14838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E67904-2F7B-EA44-6FE2-EE61A4F7C075}"/>
              </a:ext>
            </a:extLst>
          </p:cNvPr>
          <p:cNvGrpSpPr/>
          <p:nvPr/>
        </p:nvGrpSpPr>
        <p:grpSpPr>
          <a:xfrm>
            <a:off x="8556966" y="1717040"/>
            <a:ext cx="3184959" cy="295940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CFC84563-2C53-4041-4A0F-A6ACE1EB8E61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E6B143-E30A-D63F-475D-A5782B0B8C18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주식</a:t>
              </a:r>
              <a:r>
                <a:rPr lang="en-US" altLang="ko-KR" sz="1000" b="1" dirty="0"/>
                <a:t>, </a:t>
              </a:r>
              <a:r>
                <a:rPr lang="ko-KR" altLang="en-US" sz="1000" b="1" dirty="0"/>
                <a:t>뉴스 데이터 </a:t>
              </a:r>
              <a:r>
                <a:rPr lang="ko-KR" altLang="en-US" sz="1000" b="1" dirty="0" err="1"/>
                <a:t>크롤링</a:t>
              </a:r>
              <a:endParaRPr lang="ko-KR" altLang="en-US" sz="10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BA569A-4EC1-6FB3-50B1-ADE53879A787}"/>
              </a:ext>
            </a:extLst>
          </p:cNvPr>
          <p:cNvGrpSpPr/>
          <p:nvPr/>
        </p:nvGrpSpPr>
        <p:grpSpPr>
          <a:xfrm rot="10800000">
            <a:off x="437594" y="3146394"/>
            <a:ext cx="3220718" cy="282606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19" name="모서리가 둥근 직사각형 61">
              <a:extLst>
                <a:ext uri="{FF2B5EF4-FFF2-40B4-BE49-F238E27FC236}">
                  <a16:creationId xmlns:a16="http://schemas.microsoft.com/office/drawing/2014/main" id="{79B36554-B707-94F1-071E-5D1AB1ECFFF9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D73BEF3-2C62-02C1-5F2E-FC26544C70D2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1CE2DC-104B-8D5F-1284-3A8DB8FD1360}"/>
              </a:ext>
            </a:extLst>
          </p:cNvPr>
          <p:cNvSpPr txBox="1"/>
          <p:nvPr/>
        </p:nvSpPr>
        <p:spPr>
          <a:xfrm>
            <a:off x="7227494" y="178214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chemeClr val="accent5"/>
                </a:solidFill>
              </a:rPr>
              <a:t>깃허브</a:t>
            </a:r>
            <a:r>
              <a:rPr lang="ko-KR" altLang="en-US" sz="1100" b="1" dirty="0">
                <a:solidFill>
                  <a:schemeClr val="accent5"/>
                </a:solidFill>
              </a:rPr>
              <a:t> 연동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F1863A-8391-C369-BDB1-B0ABAD256137}"/>
              </a:ext>
            </a:extLst>
          </p:cNvPr>
          <p:cNvGrpSpPr/>
          <p:nvPr/>
        </p:nvGrpSpPr>
        <p:grpSpPr>
          <a:xfrm>
            <a:off x="3678190" y="3146394"/>
            <a:ext cx="8063735" cy="285929"/>
            <a:chOff x="1061545" y="3608990"/>
            <a:chExt cx="15360444" cy="735724"/>
          </a:xfrm>
          <a:solidFill>
            <a:schemeClr val="accent1"/>
          </a:solidFill>
        </p:grpSpPr>
        <p:sp>
          <p:nvSpPr>
            <p:cNvPr id="23" name="모서리가 둥근 직사각형 58">
              <a:extLst>
                <a:ext uri="{FF2B5EF4-FFF2-40B4-BE49-F238E27FC236}">
                  <a16:creationId xmlns:a16="http://schemas.microsoft.com/office/drawing/2014/main" id="{AB8DED90-3E9B-A1E5-C1E4-C6C1298447F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8DE5EBD-8F3D-2725-F6F0-6C4B07A8928F}"/>
                </a:ext>
              </a:extLst>
            </p:cNvPr>
            <p:cNvSpPr/>
            <p:nvPr/>
          </p:nvSpPr>
          <p:spPr>
            <a:xfrm>
              <a:off x="1509483" y="3608990"/>
              <a:ext cx="14912506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데이터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전처리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A8B20C-1F50-87E9-7628-543FD527D33D}"/>
              </a:ext>
            </a:extLst>
          </p:cNvPr>
          <p:cNvSpPr/>
          <p:nvPr/>
        </p:nvSpPr>
        <p:spPr>
          <a:xfrm>
            <a:off x="455296" y="2445077"/>
            <a:ext cx="11286630" cy="28260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F774F3-D2AA-601A-C001-108103743CEC}"/>
              </a:ext>
            </a:extLst>
          </p:cNvPr>
          <p:cNvGrpSpPr/>
          <p:nvPr/>
        </p:nvGrpSpPr>
        <p:grpSpPr>
          <a:xfrm rot="10800000">
            <a:off x="437594" y="3830320"/>
            <a:ext cx="3192578" cy="338946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1" name="모서리가 둥근 직사각형 58">
              <a:extLst>
                <a:ext uri="{FF2B5EF4-FFF2-40B4-BE49-F238E27FC236}">
                  <a16:creationId xmlns:a16="http://schemas.microsoft.com/office/drawing/2014/main" id="{0908EE42-5F0F-C639-D022-735066B7EAA3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B44B30-6427-FB90-50BB-FF1523D7D21C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BD458F-600F-4E49-7D60-7C363090EB33}"/>
              </a:ext>
            </a:extLst>
          </p:cNvPr>
          <p:cNvGrpSpPr/>
          <p:nvPr/>
        </p:nvGrpSpPr>
        <p:grpSpPr>
          <a:xfrm>
            <a:off x="3683691" y="3815080"/>
            <a:ext cx="8060663" cy="181034"/>
            <a:chOff x="2438787" y="2279645"/>
            <a:chExt cx="4584472" cy="536896"/>
          </a:xfrm>
          <a:solidFill>
            <a:srgbClr val="4C5F8A"/>
          </a:solidFill>
        </p:grpSpPr>
        <p:sp>
          <p:nvSpPr>
            <p:cNvPr id="40" name="모서리가 둥근 직사각형 56">
              <a:extLst>
                <a:ext uri="{FF2B5EF4-FFF2-40B4-BE49-F238E27FC236}">
                  <a16:creationId xmlns:a16="http://schemas.microsoft.com/office/drawing/2014/main" id="{0B9C8105-7626-6C92-BE72-714F0EC91CA8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CF98DF-6F20-D951-FB92-DD2FD54C83DD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err="1"/>
                <a:t>Mdoel</a:t>
              </a:r>
              <a:r>
                <a:rPr lang="ko-KR" altLang="en-US" sz="1000" b="1" dirty="0"/>
                <a:t> 개발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AD8A03A-FC16-81DA-1E24-7F51A2D58308}"/>
              </a:ext>
            </a:extLst>
          </p:cNvPr>
          <p:cNvGrpSpPr/>
          <p:nvPr/>
        </p:nvGrpSpPr>
        <p:grpSpPr>
          <a:xfrm>
            <a:off x="3683691" y="4021447"/>
            <a:ext cx="8060663" cy="161357"/>
            <a:chOff x="2438787" y="2279645"/>
            <a:chExt cx="4584472" cy="536896"/>
          </a:xfrm>
          <a:solidFill>
            <a:srgbClr val="8B9BB0"/>
          </a:solidFill>
        </p:grpSpPr>
        <p:sp>
          <p:nvSpPr>
            <p:cNvPr id="43" name="모서리가 둥근 직사각형 56">
              <a:extLst>
                <a:ext uri="{FF2B5EF4-FFF2-40B4-BE49-F238E27FC236}">
                  <a16:creationId xmlns:a16="http://schemas.microsoft.com/office/drawing/2014/main" id="{95C3795F-5680-6112-537C-B83225841B79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E5EDF55-2872-4BE5-05D9-6CD2C781108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Web </a:t>
              </a:r>
              <a:r>
                <a:rPr lang="ko-KR" altLang="en-US" sz="1000" b="1" dirty="0"/>
                <a:t>개발 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C5DE62-9E2E-9673-9DA8-45DEECD86DB4}"/>
              </a:ext>
            </a:extLst>
          </p:cNvPr>
          <p:cNvSpPr/>
          <p:nvPr/>
        </p:nvSpPr>
        <p:spPr>
          <a:xfrm>
            <a:off x="447676" y="4715152"/>
            <a:ext cx="11294249" cy="160513"/>
          </a:xfrm>
          <a:prstGeom prst="rect">
            <a:avLst/>
          </a:prstGeom>
          <a:solidFill>
            <a:srgbClr val="8B9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2584FDB-8CFD-3A6F-2395-039482020B03}"/>
              </a:ext>
            </a:extLst>
          </p:cNvPr>
          <p:cNvSpPr/>
          <p:nvPr/>
        </p:nvSpPr>
        <p:spPr>
          <a:xfrm>
            <a:off x="447676" y="5441592"/>
            <a:ext cx="11294249" cy="150353"/>
          </a:xfrm>
          <a:prstGeom prst="rect">
            <a:avLst/>
          </a:prstGeom>
          <a:solidFill>
            <a:srgbClr val="8B9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8F9AC9-96F2-7987-0D11-8570C4E68335}"/>
              </a:ext>
            </a:extLst>
          </p:cNvPr>
          <p:cNvGrpSpPr/>
          <p:nvPr/>
        </p:nvGrpSpPr>
        <p:grpSpPr>
          <a:xfrm rot="10800000">
            <a:off x="450513" y="6157872"/>
            <a:ext cx="4830145" cy="141723"/>
            <a:chOff x="2438787" y="2279645"/>
            <a:chExt cx="4584472" cy="536896"/>
          </a:xfrm>
          <a:solidFill>
            <a:srgbClr val="8B9BB0"/>
          </a:solidFill>
        </p:grpSpPr>
        <p:sp>
          <p:nvSpPr>
            <p:cNvPr id="54" name="모서리가 둥근 직사각형 56">
              <a:extLst>
                <a:ext uri="{FF2B5EF4-FFF2-40B4-BE49-F238E27FC236}">
                  <a16:creationId xmlns:a16="http://schemas.microsoft.com/office/drawing/2014/main" id="{DDA67539-245F-1F87-0126-801C083CA5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C94712-AEE1-F2BF-5959-9DC191ABD86D}"/>
                </a:ext>
              </a:extLst>
            </p:cNvPr>
            <p:cNvSpPr/>
            <p:nvPr/>
          </p:nvSpPr>
          <p:spPr>
            <a:xfrm rot="10800000"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C983F7-85DE-9997-FCDF-E8C9E57BF03A}"/>
              </a:ext>
            </a:extLst>
          </p:cNvPr>
          <p:cNvSpPr/>
          <p:nvPr/>
        </p:nvSpPr>
        <p:spPr>
          <a:xfrm>
            <a:off x="450216" y="4536162"/>
            <a:ext cx="11294138" cy="150353"/>
          </a:xfrm>
          <a:prstGeom prst="rect">
            <a:avLst/>
          </a:prstGeom>
          <a:solidFill>
            <a:srgbClr val="4C5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5564501-A543-06E2-4B58-6D6CAD636EF7}"/>
              </a:ext>
            </a:extLst>
          </p:cNvPr>
          <p:cNvSpPr/>
          <p:nvPr/>
        </p:nvSpPr>
        <p:spPr>
          <a:xfrm>
            <a:off x="449962" y="5257800"/>
            <a:ext cx="11286629" cy="155155"/>
          </a:xfrm>
          <a:prstGeom prst="rect">
            <a:avLst/>
          </a:prstGeom>
          <a:solidFill>
            <a:srgbClr val="4C5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72E0FC-2B2A-377D-1031-40BB4C4D0BE0}"/>
              </a:ext>
            </a:extLst>
          </p:cNvPr>
          <p:cNvGrpSpPr/>
          <p:nvPr/>
        </p:nvGrpSpPr>
        <p:grpSpPr>
          <a:xfrm rot="10800000">
            <a:off x="447675" y="5958840"/>
            <a:ext cx="4832983" cy="161219"/>
            <a:chOff x="2438787" y="2279645"/>
            <a:chExt cx="4584472" cy="536896"/>
          </a:xfrm>
          <a:solidFill>
            <a:srgbClr val="4C5F8A"/>
          </a:solidFill>
        </p:grpSpPr>
        <p:sp>
          <p:nvSpPr>
            <p:cNvPr id="62" name="모서리가 둥근 직사각형 56">
              <a:extLst>
                <a:ext uri="{FF2B5EF4-FFF2-40B4-BE49-F238E27FC236}">
                  <a16:creationId xmlns:a16="http://schemas.microsoft.com/office/drawing/2014/main" id="{A19A0199-1036-3DB5-D524-7C73404BC281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7A701F3-B976-A5AA-2604-464AAB62F4A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A32A57A-DBB5-D91B-7348-4D01141E7BC1}"/>
              </a:ext>
            </a:extLst>
          </p:cNvPr>
          <p:cNvSpPr txBox="1"/>
          <p:nvPr/>
        </p:nvSpPr>
        <p:spPr>
          <a:xfrm>
            <a:off x="3260899" y="5929168"/>
            <a:ext cx="1864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&lt; LSTM </a:t>
            </a:r>
            <a:r>
              <a:rPr lang="ko-KR" altLang="en-US" sz="900" dirty="0">
                <a:solidFill>
                  <a:schemeClr val="bg1"/>
                </a:solidFill>
              </a:rPr>
              <a:t>학습 데이터 모델링 완성 </a:t>
            </a:r>
            <a:r>
              <a:rPr lang="en-US" altLang="ko-KR" sz="900" dirty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B4DB29E-D1A1-CED5-6E9A-CB9A4D6C3C79}"/>
              </a:ext>
            </a:extLst>
          </p:cNvPr>
          <p:cNvSpPr txBox="1"/>
          <p:nvPr/>
        </p:nvSpPr>
        <p:spPr>
          <a:xfrm>
            <a:off x="7031876" y="3986431"/>
            <a:ext cx="49584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&lt;------------------- 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My Batis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연동 </a:t>
            </a:r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---------------------------------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C3EAE9-548E-3D0E-975C-CABD8C13163B}"/>
              </a:ext>
            </a:extLst>
          </p:cNvPr>
          <p:cNvSpPr txBox="1"/>
          <p:nvPr/>
        </p:nvSpPr>
        <p:spPr>
          <a:xfrm>
            <a:off x="386782" y="4654838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------------------------------------------------&gt;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B99BF4-B3C5-D504-472C-3DE340700C9F}"/>
              </a:ext>
            </a:extLst>
          </p:cNvPr>
          <p:cNvSpPr txBox="1"/>
          <p:nvPr/>
        </p:nvSpPr>
        <p:spPr>
          <a:xfrm>
            <a:off x="5593080" y="3986387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&lt;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개발환경구축 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88462A-7BBF-6D20-32B2-49B03CFA4686}"/>
              </a:ext>
            </a:extLst>
          </p:cNvPr>
          <p:cNvSpPr txBox="1"/>
          <p:nvPr/>
        </p:nvSpPr>
        <p:spPr>
          <a:xfrm>
            <a:off x="2042160" y="5401446"/>
            <a:ext cx="4808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&lt;------- Web Socket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구현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 -------&gt;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87E7BC-1B05-9A5B-6CCA-300CC0E5AFB8}"/>
              </a:ext>
            </a:extLst>
          </p:cNvPr>
          <p:cNvSpPr txBox="1"/>
          <p:nvPr/>
        </p:nvSpPr>
        <p:spPr>
          <a:xfrm>
            <a:off x="3537128" y="6122452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&lt; </a:t>
            </a:r>
            <a:r>
              <a:rPr lang="ko-KR" altLang="en-US" sz="900" dirty="0">
                <a:solidFill>
                  <a:schemeClr val="bg1"/>
                </a:solidFill>
              </a:rPr>
              <a:t>디자인 수정 및 기능구현 </a:t>
            </a:r>
            <a:r>
              <a:rPr lang="en-US" altLang="ko-KR" sz="900" dirty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F13A41-E1EB-EA46-9202-F04AD609AB15}"/>
              </a:ext>
            </a:extLst>
          </p:cNvPr>
          <p:cNvSpPr txBox="1"/>
          <p:nvPr/>
        </p:nvSpPr>
        <p:spPr>
          <a:xfrm>
            <a:off x="379162" y="4490442"/>
            <a:ext cx="2060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-----------------------------------&gt;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B93EBE5-189A-9BD3-BC40-24CE8B6628D3}"/>
              </a:ext>
            </a:extLst>
          </p:cNvPr>
          <p:cNvSpPr txBox="1"/>
          <p:nvPr/>
        </p:nvSpPr>
        <p:spPr>
          <a:xfrm>
            <a:off x="5993129" y="4503420"/>
            <a:ext cx="2891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강화학습 및 신경망 모델링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10681D-5814-0C70-9369-7EE058765C7B}"/>
              </a:ext>
            </a:extLst>
          </p:cNvPr>
          <p:cNvSpPr txBox="1"/>
          <p:nvPr/>
        </p:nvSpPr>
        <p:spPr>
          <a:xfrm>
            <a:off x="5568836" y="3795931"/>
            <a:ext cx="4354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&lt;--------------------------------------------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자동화 코드 </a:t>
            </a:r>
            <a:r>
              <a:rPr lang="ko-KR" altLang="en-US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완성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6C9D96-7AE8-A852-9797-3ABD76296C4B}"/>
              </a:ext>
            </a:extLst>
          </p:cNvPr>
          <p:cNvSpPr txBox="1"/>
          <p:nvPr/>
        </p:nvSpPr>
        <p:spPr>
          <a:xfrm>
            <a:off x="5993128" y="5219961"/>
            <a:ext cx="2891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강화학습 및 신경망 모델링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54F303-5287-4AF4-9081-91A6B5EFC1A8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767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갈매기형 수장 5">
            <a:extLst>
              <a:ext uri="{FF2B5EF4-FFF2-40B4-BE49-F238E27FC236}">
                <a16:creationId xmlns:a16="http://schemas.microsoft.com/office/drawing/2014/main" id="{B1F1C3F3-28E6-3C9A-FDD6-D95DBCCA5061}"/>
              </a:ext>
            </a:extLst>
          </p:cNvPr>
          <p:cNvSpPr/>
          <p:nvPr/>
        </p:nvSpPr>
        <p:spPr>
          <a:xfrm>
            <a:off x="7743824" y="2656262"/>
            <a:ext cx="3933825" cy="139986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4129087" y="2656262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514350" y="2656262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7606197" y="2841171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3896918" y="74082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E21F57-21BE-8E76-CE91-22FC86D958D0}"/>
              </a:ext>
            </a:extLst>
          </p:cNvPr>
          <p:cNvSpPr txBox="1"/>
          <p:nvPr/>
        </p:nvSpPr>
        <p:spPr>
          <a:xfrm>
            <a:off x="6860626" y="4646474"/>
            <a:ext cx="1812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 Socket</a:t>
            </a: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3409879" y="1697996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1438279" y="31689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5224637" y="316899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스프링부트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5B2845-D011-9E13-5B49-53ED44CECED5}"/>
              </a:ext>
            </a:extLst>
          </p:cNvPr>
          <p:cNvSpPr txBox="1"/>
          <p:nvPr/>
        </p:nvSpPr>
        <p:spPr>
          <a:xfrm>
            <a:off x="8886025" y="316899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236D64-B8E1-46C7-8713-74B698A590E4}"/>
              </a:ext>
            </a:extLst>
          </p:cNvPr>
          <p:cNvSpPr/>
          <p:nvPr/>
        </p:nvSpPr>
        <p:spPr>
          <a:xfrm>
            <a:off x="325722" y="829341"/>
            <a:ext cx="11550848" cy="5538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A2DF4-A353-4CDF-9F09-FF924C3DF5C9}"/>
              </a:ext>
            </a:extLst>
          </p:cNvPr>
          <p:cNvSpPr txBox="1"/>
          <p:nvPr/>
        </p:nvSpPr>
        <p:spPr>
          <a:xfrm>
            <a:off x="781679" y="173489"/>
            <a:ext cx="455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WEB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개발구조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80FD53-CEA1-4A8C-A5EA-02ADB3EEB678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B8BC82-1904-45C4-8B5C-B0F19D3CCF22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1952309"/>
            <a:ext cx="5465375" cy="4423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1949769"/>
            <a:ext cx="5439972" cy="4423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626532" y="5542957"/>
            <a:ext cx="5216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400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spc="-3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분단위</a:t>
            </a:r>
            <a:r>
              <a:rPr lang="ko-KR" altLang="en-US" sz="1400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데이터를    </a:t>
            </a:r>
            <a:r>
              <a:rPr lang="ko-KR" altLang="en-US" sz="1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사용하여 </a:t>
            </a:r>
            <a:r>
              <a:rPr lang="ko-KR" altLang="en-US" sz="1400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spc="-3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분봉그래프</a:t>
            </a:r>
            <a:r>
              <a:rPr lang="en-US" altLang="ko-KR" sz="1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spc="-3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일봉</a:t>
            </a:r>
            <a:r>
              <a:rPr lang="ko-KR" altLang="en-US" sz="1400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그래프   구현</a:t>
            </a:r>
            <a:endParaRPr lang="en-US" altLang="ko-KR" sz="1400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</a:t>
            </a:r>
            <a:r>
              <a:rPr lang="ko-KR" altLang="en-US" sz="1400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관련      </a:t>
            </a:r>
            <a:r>
              <a:rPr lang="ko-KR" altLang="en-US" sz="1400" spc="-3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뉴스데이터</a:t>
            </a:r>
            <a:r>
              <a:rPr lang="ko-KR" altLang="en-US" sz="1400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lang="ko-KR" altLang="en-US" sz="1400" spc="-3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400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및     실시간     </a:t>
            </a:r>
            <a:r>
              <a:rPr lang="ko-KR" altLang="en-US" sz="1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종가 데이터를 </a:t>
            </a:r>
            <a:r>
              <a:rPr lang="ko-KR" altLang="en-US" sz="1400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이용한    수익률    추출</a:t>
            </a:r>
            <a:endParaRPr lang="en-US" altLang="ko-KR" sz="1400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8215375" y="1483218"/>
            <a:ext cx="1471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en-US" altLang="ko-KR" sz="2400" spc="-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Chart.jsp</a:t>
            </a:r>
            <a:r>
              <a:rPr lang="en-US" altLang="ko-KR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</a:t>
            </a:r>
          </a:p>
          <a:p>
            <a:pPr algn="ctr"/>
            <a:endParaRPr lang="ko-KR" altLang="en-US" sz="2400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E7F175-7363-1458-B469-9DB0E7CB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106381"/>
            <a:ext cx="5130800" cy="3438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6FD2FE-A1F8-9542-E708-E975B17584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06381"/>
            <a:ext cx="5182280" cy="34637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5D411D-BA79-74CC-346A-EDFE5479FA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640" y="3354792"/>
            <a:ext cx="2172324" cy="2215376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AB0F65C-3679-D195-8D41-ABB74325FE12}"/>
              </a:ext>
            </a:extLst>
          </p:cNvPr>
          <p:cNvSpPr/>
          <p:nvPr/>
        </p:nvSpPr>
        <p:spPr>
          <a:xfrm>
            <a:off x="3482964" y="4510746"/>
            <a:ext cx="3127950" cy="491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4AF9E2-561D-B0AA-8ED7-118FB3D4CC3A}"/>
              </a:ext>
            </a:extLst>
          </p:cNvPr>
          <p:cNvSpPr/>
          <p:nvPr/>
        </p:nvSpPr>
        <p:spPr>
          <a:xfrm>
            <a:off x="3336277" y="4459940"/>
            <a:ext cx="146687" cy="143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4F10F9-3EC0-DF10-03CB-19EC9BAF507A}"/>
              </a:ext>
            </a:extLst>
          </p:cNvPr>
          <p:cNvSpPr txBox="1"/>
          <p:nvPr/>
        </p:nvSpPr>
        <p:spPr>
          <a:xfrm>
            <a:off x="6400800" y="5694219"/>
            <a:ext cx="45752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년치 </a:t>
            </a:r>
            <a:r>
              <a:rPr lang="ko-KR" altLang="en-US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일별 </a:t>
            </a:r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종가</a:t>
            </a:r>
            <a:r>
              <a:rPr lang="en-US" altLang="ko-KR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시가</a:t>
            </a:r>
            <a:r>
              <a:rPr lang="en-US" altLang="ko-KR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저가</a:t>
            </a:r>
            <a:r>
              <a:rPr lang="en-US" altLang="ko-KR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고가를   찍어주는   그래프</a:t>
            </a:r>
            <a:endParaRPr lang="en-US" altLang="ko-KR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084BC-A80E-6153-110E-1E7F6A948F0E}"/>
              </a:ext>
            </a:extLst>
          </p:cNvPr>
          <p:cNvSpPr txBox="1"/>
          <p:nvPr/>
        </p:nvSpPr>
        <p:spPr>
          <a:xfrm>
            <a:off x="2452556" y="1456504"/>
            <a:ext cx="1451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en-US" altLang="ko-KR" sz="2400" spc="-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Main.jsp</a:t>
            </a:r>
            <a:r>
              <a:rPr lang="en-US" altLang="ko-KR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</a:t>
            </a:r>
          </a:p>
          <a:p>
            <a:pPr algn="ctr"/>
            <a:endParaRPr lang="ko-KR" altLang="en-US" sz="2400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60536-9845-479E-BD19-344C35BD31FA}"/>
              </a:ext>
            </a:extLst>
          </p:cNvPr>
          <p:cNvGrpSpPr/>
          <p:nvPr/>
        </p:nvGrpSpPr>
        <p:grpSpPr>
          <a:xfrm>
            <a:off x="495300" y="883487"/>
            <a:ext cx="11176000" cy="546257"/>
            <a:chOff x="495300" y="759662"/>
            <a:chExt cx="11176000" cy="54625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B59097-F776-433B-1430-7F3644163D0B}"/>
                </a:ext>
              </a:extLst>
            </p:cNvPr>
            <p:cNvSpPr/>
            <p:nvPr/>
          </p:nvSpPr>
          <p:spPr>
            <a:xfrm>
              <a:off x="495300" y="759662"/>
              <a:ext cx="11176000" cy="5462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4DB3CF-B8CA-0A18-E1A6-FF67DDD6366B}"/>
                </a:ext>
              </a:extLst>
            </p:cNvPr>
            <p:cNvSpPr txBox="1"/>
            <p:nvPr/>
          </p:nvSpPr>
          <p:spPr>
            <a:xfrm>
              <a:off x="808930" y="844254"/>
              <a:ext cx="3890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주식 차트 </a:t>
              </a:r>
              <a:r>
                <a:rPr lang="en-US" altLang="ko-KR" sz="2400" spc="-1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&amp; </a:t>
              </a:r>
              <a:r>
                <a:rPr lang="ko-KR" altLang="en-US" sz="2400" spc="-15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일봉그래프</a:t>
              </a:r>
              <a:endPara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582ADC-5B96-4449-99B6-D408C336018B}"/>
              </a:ext>
            </a:extLst>
          </p:cNvPr>
          <p:cNvSpPr/>
          <p:nvPr/>
        </p:nvSpPr>
        <p:spPr>
          <a:xfrm>
            <a:off x="325722" y="829340"/>
            <a:ext cx="11550848" cy="5669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31D1C-C160-41FB-B00F-03F4ADF3480E}"/>
              </a:ext>
            </a:extLst>
          </p:cNvPr>
          <p:cNvSpPr txBox="1"/>
          <p:nvPr/>
        </p:nvSpPr>
        <p:spPr>
          <a:xfrm>
            <a:off x="781679" y="173489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JSP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AA4D04-7CB3-44DC-A002-44B8334EB7AE}"/>
              </a:ext>
            </a:extLst>
          </p:cNvPr>
          <p:cNvSpPr txBox="1"/>
          <p:nvPr/>
        </p:nvSpPr>
        <p:spPr>
          <a:xfrm>
            <a:off x="2926940" y="4388544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ED91D3-1F97-4354-AF8F-E28A9FE3161E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6A1055-4046-4DC0-A595-521C189E9F26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74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1938887"/>
            <a:ext cx="5465375" cy="4423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1938887"/>
            <a:ext cx="5439972" cy="4423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891640"/>
            <a:ext cx="11176000" cy="54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633112" y="1427188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en-US" altLang="ko-KR" sz="2400" spc="-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List.jsp</a:t>
            </a:r>
            <a:r>
              <a:rPr lang="en-US" altLang="ko-KR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</a:t>
            </a:r>
            <a:endParaRPr lang="ko-KR" altLang="en-US" sz="2400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6425625" y="5709239"/>
            <a:ext cx="398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pc="-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루닛</a:t>
            </a:r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홈페이지의   주식정보   페이지로   </a:t>
            </a:r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976232"/>
            <a:ext cx="5513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매수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매도 현황 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4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루닛</a:t>
            </a: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홈페이지의 주식정보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AA465-3310-2BE5-B741-DE877D4D2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" y="2116455"/>
            <a:ext cx="5172120" cy="3473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17C27-D4ED-605D-CBC4-E45A9D0643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1" y="2116455"/>
            <a:ext cx="5151120" cy="3473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225CAE-B769-6591-D60A-9D9870F21363}"/>
              </a:ext>
            </a:extLst>
          </p:cNvPr>
          <p:cNvSpPr txBox="1"/>
          <p:nvPr/>
        </p:nvSpPr>
        <p:spPr>
          <a:xfrm>
            <a:off x="7864197" y="1442877"/>
            <a:ext cx="2199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 </a:t>
            </a:r>
            <a:r>
              <a:rPr lang="en-US" altLang="ko-KR" sz="2400" spc="-3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Lunit</a:t>
            </a:r>
            <a:r>
              <a:rPr lang="en-US" altLang="ko-KR" sz="2400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stock.html &gt;</a:t>
            </a:r>
            <a:endParaRPr lang="ko-KR" altLang="en-US" sz="2400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ABDE8-9B44-68A1-0284-563280DA4FEE}"/>
              </a:ext>
            </a:extLst>
          </p:cNvPr>
          <p:cNvSpPr txBox="1"/>
          <p:nvPr/>
        </p:nvSpPr>
        <p:spPr>
          <a:xfrm>
            <a:off x="675990" y="5714576"/>
            <a:ext cx="331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매수</a:t>
            </a:r>
            <a:r>
              <a:rPr lang="en-US" altLang="ko-KR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pc="-3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매도   현황을   보여주는   페이지</a:t>
            </a:r>
            <a:endParaRPr lang="ko-KR" altLang="en-US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E2F016-D922-6A9A-351B-2E9EE397E528}"/>
              </a:ext>
            </a:extLst>
          </p:cNvPr>
          <p:cNvSpPr/>
          <p:nvPr/>
        </p:nvSpPr>
        <p:spPr>
          <a:xfrm>
            <a:off x="1278194" y="2556387"/>
            <a:ext cx="639096" cy="157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1C324B8-87A3-C022-90F0-A080778BE9E0}"/>
              </a:ext>
            </a:extLst>
          </p:cNvPr>
          <p:cNvSpPr/>
          <p:nvPr/>
        </p:nvSpPr>
        <p:spPr>
          <a:xfrm>
            <a:off x="1917290" y="2587753"/>
            <a:ext cx="453302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D4026-A7D9-2744-7B2D-BF4D1A4AB37C}"/>
              </a:ext>
            </a:extLst>
          </p:cNvPr>
          <p:cNvSpPr txBox="1"/>
          <p:nvPr/>
        </p:nvSpPr>
        <p:spPr>
          <a:xfrm>
            <a:off x="1917290" y="2369244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DDD88-A06C-4F5C-9EFD-D48A8A6721AC}"/>
              </a:ext>
            </a:extLst>
          </p:cNvPr>
          <p:cNvSpPr txBox="1"/>
          <p:nvPr/>
        </p:nvSpPr>
        <p:spPr>
          <a:xfrm>
            <a:off x="781679" y="173489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JSP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42DC51-DC80-4EA2-B26C-1DE3BFA2F7B9}"/>
              </a:ext>
            </a:extLst>
          </p:cNvPr>
          <p:cNvSpPr/>
          <p:nvPr/>
        </p:nvSpPr>
        <p:spPr>
          <a:xfrm>
            <a:off x="325722" y="829341"/>
            <a:ext cx="11550848" cy="5658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2E44E7-6BEB-4D29-8E54-6B1D2C53502D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86C7F9-E05E-43E6-8BCB-A3C3889C26F7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74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57632" y="1772245"/>
            <a:ext cx="1876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215528" y="268873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수행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80E15-DB87-4D4F-AF60-9E9C9503794A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608DF-978A-4AEF-9B1B-2B1CAF1578EC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73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236D64-B8E1-46C7-8713-74B698A590E4}"/>
              </a:ext>
            </a:extLst>
          </p:cNvPr>
          <p:cNvSpPr/>
          <p:nvPr/>
        </p:nvSpPr>
        <p:spPr>
          <a:xfrm>
            <a:off x="325722" y="829340"/>
            <a:ext cx="11550848" cy="563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7CF03-2DFF-4DD3-97C0-BA8D68780A55}"/>
              </a:ext>
            </a:extLst>
          </p:cNvPr>
          <p:cNvSpPr txBox="1"/>
          <p:nvPr/>
        </p:nvSpPr>
        <p:spPr>
          <a:xfrm>
            <a:off x="781679" y="173489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수행 결과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117FE8-E626-4AAB-BA5F-729C1D39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30" y="920545"/>
            <a:ext cx="10820595" cy="5535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6799F-D05F-4CB6-87A3-AA45701BD9B7}"/>
              </a:ext>
            </a:extLst>
          </p:cNvPr>
          <p:cNvSpPr txBox="1"/>
          <p:nvPr/>
        </p:nvSpPr>
        <p:spPr>
          <a:xfrm>
            <a:off x="8448676" y="6206292"/>
            <a:ext cx="326435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 주식  거래  자동 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5B25BB-01BD-4507-AA96-936628632042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2DBBF-BAFC-4DCB-A857-E5A8258A80A8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134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57632" y="1772245"/>
            <a:ext cx="1876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55191" y="2688734"/>
            <a:ext cx="6681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개선 및 보완할 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7519EC-1A6F-436A-B786-1C3CEA92EB9A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E68F9-4938-4E24-9F6B-2052A2CE54FC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23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51E-C188-31E4-7D03-21CFC374F3C9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E385F7-34AA-4C80-8DE9-431747189911}"/>
              </a:ext>
            </a:extLst>
          </p:cNvPr>
          <p:cNvGrpSpPr/>
          <p:nvPr/>
        </p:nvGrpSpPr>
        <p:grpSpPr>
          <a:xfrm>
            <a:off x="749300" y="1016000"/>
            <a:ext cx="10744200" cy="842788"/>
            <a:chOff x="749300" y="873125"/>
            <a:chExt cx="10744200" cy="8427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6E37AC6-BA56-FEC7-2076-370E0DDA468A}"/>
                </a:ext>
              </a:extLst>
            </p:cNvPr>
            <p:cNvSpPr/>
            <p:nvPr/>
          </p:nvSpPr>
          <p:spPr>
            <a:xfrm>
              <a:off x="749300" y="873125"/>
              <a:ext cx="10744200" cy="842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A04D25-03CD-4415-FC71-668F2F7C0349}"/>
                </a:ext>
              </a:extLst>
            </p:cNvPr>
            <p:cNvSpPr txBox="1"/>
            <p:nvPr/>
          </p:nvSpPr>
          <p:spPr>
            <a:xfrm flipH="1">
              <a:off x="977897" y="1071753"/>
              <a:ext cx="511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개선 및 보완할 점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260006-A93D-496A-A810-903F85E8BCA0}"/>
              </a:ext>
            </a:extLst>
          </p:cNvPr>
          <p:cNvGrpSpPr/>
          <p:nvPr/>
        </p:nvGrpSpPr>
        <p:grpSpPr>
          <a:xfrm>
            <a:off x="2235201" y="2366251"/>
            <a:ext cx="7397750" cy="748258"/>
            <a:chOff x="2286000" y="2082800"/>
            <a:chExt cx="7397750" cy="7482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E4D0FA-FE2A-12FE-16EB-ED87935BEDCB}"/>
                </a:ext>
              </a:extLst>
            </p:cNvPr>
            <p:cNvSpPr/>
            <p:nvPr/>
          </p:nvSpPr>
          <p:spPr>
            <a:xfrm>
              <a:off x="2978149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웹파트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Redis</a:t>
              </a:r>
              <a:r>
                <a:rPr lang="ko-KR" altLang="en-US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미사용으로 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인한 아쉬움</a:t>
              </a: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27C0BAA-5B03-5DD5-744C-2A6D9AB82B23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3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CD410-E455-4BE0-B15A-589BE88149CA}"/>
              </a:ext>
            </a:extLst>
          </p:cNvPr>
          <p:cNvGrpSpPr/>
          <p:nvPr/>
        </p:nvGrpSpPr>
        <p:grpSpPr>
          <a:xfrm>
            <a:off x="2235201" y="3284799"/>
            <a:ext cx="7397750" cy="748258"/>
            <a:chOff x="2286000" y="2082800"/>
            <a:chExt cx="7397750" cy="74825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5A273-127F-4486-BFFE-3590D43971C7}"/>
                </a:ext>
              </a:extLst>
            </p:cNvPr>
            <p:cNvSpPr/>
            <p:nvPr/>
          </p:nvSpPr>
          <p:spPr>
            <a:xfrm>
              <a:off x="2978149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기능 구현을 우선시하여 무료 템플릿 디자인을 사용한 점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F7D6536-30DF-4EF0-9C55-CA026F91EE56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3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0D2893-D772-4878-B151-292DC5F9DE07}"/>
              </a:ext>
            </a:extLst>
          </p:cNvPr>
          <p:cNvGrpSpPr/>
          <p:nvPr/>
        </p:nvGrpSpPr>
        <p:grpSpPr>
          <a:xfrm>
            <a:off x="2235201" y="4121441"/>
            <a:ext cx="7398566" cy="748258"/>
            <a:chOff x="2286000" y="2082800"/>
            <a:chExt cx="7398566" cy="74825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0ACDB-15F4-43EB-B5BC-6E00429CC9F6}"/>
                </a:ext>
              </a:extLst>
            </p:cNvPr>
            <p:cNvSpPr/>
            <p:nvPr/>
          </p:nvSpPr>
          <p:spPr>
            <a:xfrm>
              <a:off x="2978965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학습데이터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dirty="0" err="1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전처리시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주가에 영향</a:t>
              </a:r>
              <a:r>
                <a:rPr lang="ko-KR" altLang="en-US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</a:t>
              </a: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가진 데이터 수집의 필요성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230DEE6-A74B-4C51-98AD-5B00A40E3EFD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3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B39136C-58CD-467C-A865-0A7824A17D28}"/>
              </a:ext>
            </a:extLst>
          </p:cNvPr>
          <p:cNvGrpSpPr/>
          <p:nvPr/>
        </p:nvGrpSpPr>
        <p:grpSpPr>
          <a:xfrm>
            <a:off x="2235201" y="5010535"/>
            <a:ext cx="7407275" cy="748258"/>
            <a:chOff x="2286000" y="2082800"/>
            <a:chExt cx="7407275" cy="74825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0A50965-E03F-4C5E-9BBA-2CE16EACFE21}"/>
                </a:ext>
              </a:extLst>
            </p:cNvPr>
            <p:cNvSpPr/>
            <p:nvPr/>
          </p:nvSpPr>
          <p:spPr>
            <a:xfrm>
              <a:off x="2987674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다양한 모델의 활용 및 성능개선에 대한 아쉬움</a:t>
              </a:r>
              <a:endPara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767638-CC81-4E0E-AC17-4974BCDAAB04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38136F-5BD6-41FA-BCD6-BEA52198BDB6}"/>
              </a:ext>
            </a:extLst>
          </p:cNvPr>
          <p:cNvSpPr/>
          <p:nvPr/>
        </p:nvSpPr>
        <p:spPr>
          <a:xfrm>
            <a:off x="325722" y="829341"/>
            <a:ext cx="11550848" cy="5538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4785F4-EB0C-42CD-9E4A-CE4665451A9E}"/>
              </a:ext>
            </a:extLst>
          </p:cNvPr>
          <p:cNvSpPr txBox="1"/>
          <p:nvPr/>
        </p:nvSpPr>
        <p:spPr>
          <a:xfrm>
            <a:off x="781679" y="173489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개선 및 보완할 점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Sitka Small" pitchFamily="2" charset="0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C3AE8-9AAD-4CF7-95D6-1985DD5024E7}"/>
              </a:ext>
            </a:extLst>
          </p:cNvPr>
          <p:cNvSpPr txBox="1"/>
          <p:nvPr/>
        </p:nvSpPr>
        <p:spPr>
          <a:xfrm>
            <a:off x="144966" y="144966"/>
            <a:ext cx="679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A137C3-F941-46BE-A5A6-6B7EF517CA8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ADAA55-30BA-442E-837D-A580416638F0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946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3741244" y="2398775"/>
            <a:ext cx="4642618" cy="2060449"/>
            <a:chOff x="3741244" y="2331098"/>
            <a:chExt cx="4642618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3741244" y="3283551"/>
              <a:ext cx="46426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감사합니다</a:t>
              </a:r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.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D2C48F-1225-4F43-8044-72D90CB752D7}"/>
              </a:ext>
            </a:extLst>
          </p:cNvPr>
          <p:cNvSpPr/>
          <p:nvPr/>
        </p:nvSpPr>
        <p:spPr>
          <a:xfrm>
            <a:off x="9997166" y="6618513"/>
            <a:ext cx="2194834" cy="214541"/>
          </a:xfrm>
          <a:prstGeom prst="rect">
            <a:avLst/>
          </a:prstGeom>
          <a:solidFill>
            <a:srgbClr val="828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1F36A-48AD-44D9-AFA4-2418751B5D50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82945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54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table of contents</a:t>
            </a:r>
            <a:endParaRPr lang="ko-KR" altLang="en-US" sz="20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2381531" y="1446174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endParaRPr lang="ko-KR" altLang="en-US" sz="44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3294283" y="1519524"/>
            <a:ext cx="3156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2381531" y="2689485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endParaRPr lang="ko-KR" altLang="en-US" sz="44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3294283" y="2757309"/>
            <a:ext cx="400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절차 및 방법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2381531" y="3932796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endParaRPr lang="ko-KR" altLang="en-US" sz="44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3294284" y="4006146"/>
            <a:ext cx="2230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5D7DD4-1ABC-45F5-BF32-9B3F107ABDB9}"/>
              </a:ext>
            </a:extLst>
          </p:cNvPr>
          <p:cNvSpPr txBox="1"/>
          <p:nvPr/>
        </p:nvSpPr>
        <p:spPr>
          <a:xfrm>
            <a:off x="2419202" y="5170592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endParaRPr lang="ko-KR" altLang="en-US" sz="44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ABD48-861D-4529-B080-77FEFAEFCF89}"/>
              </a:ext>
            </a:extLst>
          </p:cNvPr>
          <p:cNvSpPr txBox="1"/>
          <p:nvPr/>
        </p:nvSpPr>
        <p:spPr>
          <a:xfrm>
            <a:off x="3294283" y="5243942"/>
            <a:ext cx="400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600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 및 보완할 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71A7C-1D7F-401D-B5D1-6F997B515E50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E38AEC-8F5A-4257-AF37-19645D958B42}"/>
              </a:ext>
            </a:extLst>
          </p:cNvPr>
          <p:cNvSpPr txBox="1"/>
          <p:nvPr/>
        </p:nvSpPr>
        <p:spPr>
          <a:xfrm>
            <a:off x="5157632" y="1772245"/>
            <a:ext cx="1876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929C4-4802-4675-8E3D-3448436E7BA0}"/>
              </a:ext>
            </a:extLst>
          </p:cNvPr>
          <p:cNvSpPr txBox="1"/>
          <p:nvPr/>
        </p:nvSpPr>
        <p:spPr>
          <a:xfrm>
            <a:off x="3369140" y="2688734"/>
            <a:ext cx="54537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8A671-28EB-4630-92F9-73DE81E8AF20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B694C-BFD4-443A-A748-69D1A32C51E6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439114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85ABFB-3CDD-4C88-BDEB-0F0520F07039}"/>
              </a:ext>
            </a:extLst>
          </p:cNvPr>
          <p:cNvSpPr txBox="1"/>
          <p:nvPr/>
        </p:nvSpPr>
        <p:spPr>
          <a:xfrm>
            <a:off x="854928" y="1982499"/>
            <a:ext cx="5426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실시간 주가를 예측하고 자동 매매하는 프로그램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분석 종목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: </a:t>
            </a:r>
            <a:r>
              <a:rPr lang="ko-KR" altLang="en-US" sz="2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루닛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854928" y="2998727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C5B316-4C48-48A9-919E-EB034FED1A85}"/>
              </a:ext>
            </a:extLst>
          </p:cNvPr>
          <p:cNvSpPr txBox="1"/>
          <p:nvPr/>
        </p:nvSpPr>
        <p:spPr>
          <a:xfrm>
            <a:off x="854928" y="3663622"/>
            <a:ext cx="62327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이용해 학습 모델 생성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데이터 로드 및 자동 매매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선정한 주식의 주가 현황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통한 구현 및 시각화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7C5711-A445-4921-97AA-0731C0D5DF7B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FA455-2D21-4FCC-9CD4-B914B28BFB68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813578" y="1425187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 특성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4A49E-DF72-4491-8168-8A6364C9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30" y="1858685"/>
            <a:ext cx="10159890" cy="4261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C42C8D-88F8-4CB1-ABCE-C4AD9D89BFCF}"/>
              </a:ext>
            </a:extLst>
          </p:cNvPr>
          <p:cNvSpPr txBox="1"/>
          <p:nvPr/>
        </p:nvSpPr>
        <p:spPr>
          <a:xfrm>
            <a:off x="813578" y="2050678"/>
            <a:ext cx="5165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 특성상 변동이 심하고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예측이 어려움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시간이 흐르며 계속해서 쌓이는 데이터들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쌓인 데이터들을 활용해 추세선 예측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2D539-EE18-466C-A3B0-0C3E6C48665D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4B3D4-4266-4C95-9AF5-836B4F3BEBF9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30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28D51B-FDB6-3D3C-7AE7-2324758E4517}"/>
              </a:ext>
            </a:extLst>
          </p:cNvPr>
          <p:cNvGrpSpPr/>
          <p:nvPr/>
        </p:nvGrpSpPr>
        <p:grpSpPr>
          <a:xfrm>
            <a:off x="495884" y="1051811"/>
            <a:ext cx="3608350" cy="4976849"/>
            <a:chOff x="883920" y="26972"/>
            <a:chExt cx="3586480" cy="536075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EA68064-9CBD-8EB4-FF5C-1906EC2ADCDD}"/>
                </a:ext>
              </a:extLst>
            </p:cNvPr>
            <p:cNvSpPr/>
            <p:nvPr/>
          </p:nvSpPr>
          <p:spPr>
            <a:xfrm>
              <a:off x="883920" y="843796"/>
              <a:ext cx="3586480" cy="4543927"/>
            </a:xfrm>
            <a:prstGeom prst="roundRect">
              <a:avLst>
                <a:gd name="adj" fmla="val 13072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6E7338B-1452-D686-8700-94E075C98D9D}"/>
                </a:ext>
              </a:extLst>
            </p:cNvPr>
            <p:cNvSpPr/>
            <p:nvPr/>
          </p:nvSpPr>
          <p:spPr>
            <a:xfrm>
              <a:off x="1869440" y="26972"/>
              <a:ext cx="1615440" cy="161543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561AE1E-6B50-8724-73FB-E89913008C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9" y="2667243"/>
            <a:ext cx="1730235" cy="86511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262AE0-C5C1-62E2-F39F-F3744C19B33E}"/>
              </a:ext>
            </a:extLst>
          </p:cNvPr>
          <p:cNvGrpSpPr/>
          <p:nvPr/>
        </p:nvGrpSpPr>
        <p:grpSpPr>
          <a:xfrm>
            <a:off x="4305886" y="1053293"/>
            <a:ext cx="3608350" cy="4975367"/>
            <a:chOff x="883920" y="26972"/>
            <a:chExt cx="3586480" cy="535915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3F0B4D9-D9B9-0E50-AE73-2A051ED9AD42}"/>
                </a:ext>
              </a:extLst>
            </p:cNvPr>
            <p:cNvSpPr/>
            <p:nvPr/>
          </p:nvSpPr>
          <p:spPr>
            <a:xfrm>
              <a:off x="883920" y="843796"/>
              <a:ext cx="3586480" cy="4542331"/>
            </a:xfrm>
            <a:prstGeom prst="roundRect">
              <a:avLst>
                <a:gd name="adj" fmla="val 13072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30A3711-66D3-A230-CE18-9F82ED8E65BE}"/>
                </a:ext>
              </a:extLst>
            </p:cNvPr>
            <p:cNvSpPr/>
            <p:nvPr/>
          </p:nvSpPr>
          <p:spPr>
            <a:xfrm>
              <a:off x="1869440" y="26972"/>
              <a:ext cx="1615440" cy="161543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</a:t>
              </a:r>
              <a:endPara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2A6EEF-B18D-D2AF-2058-C1322E992F16}"/>
              </a:ext>
            </a:extLst>
          </p:cNvPr>
          <p:cNvGrpSpPr/>
          <p:nvPr/>
        </p:nvGrpSpPr>
        <p:grpSpPr>
          <a:xfrm>
            <a:off x="8115095" y="1041159"/>
            <a:ext cx="3608350" cy="4975367"/>
            <a:chOff x="883920" y="26972"/>
            <a:chExt cx="3586480" cy="535915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C64759B-0D4E-50E2-6EB6-1E2B2908D4ED}"/>
                </a:ext>
              </a:extLst>
            </p:cNvPr>
            <p:cNvSpPr/>
            <p:nvPr/>
          </p:nvSpPr>
          <p:spPr>
            <a:xfrm>
              <a:off x="883920" y="843796"/>
              <a:ext cx="3586480" cy="4542331"/>
            </a:xfrm>
            <a:prstGeom prst="roundRect">
              <a:avLst>
                <a:gd name="adj" fmla="val 13072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7475A34-3870-F29C-2A67-96ED060E7FD4}"/>
                </a:ext>
              </a:extLst>
            </p:cNvPr>
            <p:cNvSpPr/>
            <p:nvPr/>
          </p:nvSpPr>
          <p:spPr>
            <a:xfrm>
              <a:off x="1869440" y="26972"/>
              <a:ext cx="1615440" cy="161543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</a:t>
              </a:r>
              <a:endPara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73292BD7-0F4A-E401-9844-6AB7143864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80" y="3659014"/>
            <a:ext cx="2105478" cy="6008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79232F-AD0C-7865-5655-2C145EB6F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01" y="3464561"/>
            <a:ext cx="1509181" cy="38201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F0A3CE0-74F4-431F-B31B-DD70A9AD57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14" y="2597744"/>
            <a:ext cx="1959617" cy="59681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D241D1-2161-E141-5520-D016EEEEC5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65" y="3838570"/>
            <a:ext cx="1435375" cy="7790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012F22A-5130-0AF1-FF4F-8C431250702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85" y="3018909"/>
            <a:ext cx="1669399" cy="108873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AF727B8-D339-C354-02B6-6DAE1285CBD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713" y="4550969"/>
            <a:ext cx="1935514" cy="108981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F7ED2E5-E586-66CF-8D40-7CFB673B4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28" y="3643711"/>
            <a:ext cx="2671776" cy="252223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78C2731-6411-8BE0-6846-6A648B6EB25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91" y="2095783"/>
            <a:ext cx="2446111" cy="12779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C4D5534-1111-D4A3-19E7-E639629444C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751" y="4992778"/>
            <a:ext cx="1556217" cy="107768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DD36B92-8FBB-4008-973D-B7EB0E6A2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8972" y="4051088"/>
            <a:ext cx="1280761" cy="61850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4C028D4-B0AF-449E-AED9-EB9DF32C0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5908" y="4750937"/>
            <a:ext cx="1531714" cy="49973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11A30AA-361E-40E2-A7E7-31C3C3EE9C92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1501" y="4029402"/>
            <a:ext cx="1382187" cy="38172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CDEB6BB-6907-4560-A56B-3240BB8F7834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0923" y="5141015"/>
            <a:ext cx="1533345" cy="43489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EA40A3E-4BE6-4956-9744-C8FFB3B52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605" y="4510718"/>
            <a:ext cx="1844605" cy="5043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7112A82-9A3C-2080-00AC-1978F076A1D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60" y="3980690"/>
            <a:ext cx="1876923" cy="62564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FE10CE7-B830-B55F-C6E4-04B25C7A249C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93" y="2482943"/>
            <a:ext cx="1656858" cy="165685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1EF085C-7222-6A3E-869F-2DAF67E89773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0" y="4171229"/>
            <a:ext cx="2166212" cy="121971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8A4345B-83CB-4141-8D2A-DD9A222B93A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31" y="4963965"/>
            <a:ext cx="2043676" cy="85395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5301B5E-E11E-E568-AF54-D41CE269F65B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49" y="4640624"/>
            <a:ext cx="1435375" cy="111506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F6773D8-279D-097D-545C-3299363AD15F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78" y="3297731"/>
            <a:ext cx="1292872" cy="62662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4E30ADE-049B-4CD3-1758-A7CD546E9A8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72" y="1947004"/>
            <a:ext cx="681733" cy="6817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C25E1F5-C481-3DE0-3A0A-BCBD0A83EE4D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64" y="5455610"/>
            <a:ext cx="1397158" cy="52013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6DCA472-E6C7-2FEC-16EF-BEDB7DFF1D19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21" y="2616884"/>
            <a:ext cx="1533345" cy="51705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6148630-F57A-B3D0-B97C-E9B4EC5BCF1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59" y="5049806"/>
            <a:ext cx="1576679" cy="102065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66314FA-FE1A-4EBB-B59C-587FD5FBF2A7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5D01F5-2533-4DD0-948B-B73E129E0532}"/>
              </a:ext>
            </a:extLst>
          </p:cNvPr>
          <p:cNvSpPr txBox="1"/>
          <p:nvPr/>
        </p:nvSpPr>
        <p:spPr>
          <a:xfrm>
            <a:off x="2359974" y="179376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사용한 개발환경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1FCD3A-CBC7-41C9-A6C1-2EC67C7AFC7C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07DB7-4E2F-4CFC-B27B-2BCF90E325FC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B24AE9E-B9CF-4783-B924-4F8DB25A0B81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2592" y="2785297"/>
            <a:ext cx="685955" cy="9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subTitle" idx="1"/>
          </p:nvPr>
        </p:nvSpPr>
        <p:spPr>
          <a:xfrm>
            <a:off x="623233" y="1859967"/>
            <a:ext cx="2931200" cy="1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endParaRPr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subTitle" idx="2"/>
          </p:nvPr>
        </p:nvSpPr>
        <p:spPr>
          <a:xfrm>
            <a:off x="623233" y="4128567"/>
            <a:ext cx="2931200" cy="1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LSTM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도출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 결과 도출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보완점</a:t>
            </a:r>
            <a:endParaRPr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subTitle" idx="3"/>
          </p:nvPr>
        </p:nvSpPr>
        <p:spPr>
          <a:xfrm>
            <a:off x="8403900" y="1859967"/>
            <a:ext cx="3280100" cy="16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및 연동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redis</a:t>
            </a:r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32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비트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64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비트 연결</a:t>
            </a:r>
            <a:endParaRPr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4"/>
          </p:nvPr>
        </p:nvSpPr>
        <p:spPr>
          <a:xfrm>
            <a:off x="8403900" y="4128567"/>
            <a:ext cx="3036400" cy="16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LSTM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신경망 학습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 진행</a:t>
            </a:r>
            <a:endParaRPr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4727782" y="847363"/>
            <a:ext cx="274672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 수행 절차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655608"/>
            <a:ext cx="11550848" cy="560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54A5A-D06F-4B48-B078-F6ABAB402FC2}"/>
              </a:ext>
            </a:extLst>
          </p:cNvPr>
          <p:cNvSpPr txBox="1"/>
          <p:nvPr/>
        </p:nvSpPr>
        <p:spPr>
          <a:xfrm>
            <a:off x="781679" y="173489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6A3D31-F53A-4EA4-A2BD-BA18DB33E322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7C5AB-ECD5-451B-9991-7B679F8C383B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0B2E7D9-BE0C-64C9-27BF-5F2B17B25C20}"/>
              </a:ext>
            </a:extLst>
          </p:cNvPr>
          <p:cNvSpPr/>
          <p:nvPr/>
        </p:nvSpPr>
        <p:spPr>
          <a:xfrm>
            <a:off x="3825380" y="1568741"/>
            <a:ext cx="4462943" cy="444189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E3260-0ED7-77A1-17C3-DC8C9A344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84" t="6821" r="12892" b="2070"/>
          <a:stretch/>
        </p:blipFill>
        <p:spPr>
          <a:xfrm>
            <a:off x="4133879" y="1847189"/>
            <a:ext cx="3924241" cy="38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6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1240</Words>
  <Application>Microsoft Office PowerPoint</Application>
  <PresentationFormat>와이드스크린</PresentationFormat>
  <Paragraphs>368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Lato Light</vt:lpstr>
      <vt:lpstr>League Spartan</vt:lpstr>
      <vt:lpstr>Open Sans Medium</vt:lpstr>
      <vt:lpstr>Pretendard</vt:lpstr>
      <vt:lpstr>Pretendard ExtraBold</vt:lpstr>
      <vt:lpstr>나눔고딕</vt:lpstr>
      <vt:lpstr>맑은 고딕</vt:lpstr>
      <vt:lpstr>한컴 고딕</vt:lpstr>
      <vt:lpstr>함초롬바탕</vt:lpstr>
      <vt:lpstr>Arial</vt:lpstr>
      <vt:lpstr>Calibri</vt:lpstr>
      <vt:lpstr>Sitka Small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Bum Go</cp:lastModifiedBy>
  <cp:revision>186</cp:revision>
  <dcterms:created xsi:type="dcterms:W3CDTF">2022-08-02T00:37:12Z</dcterms:created>
  <dcterms:modified xsi:type="dcterms:W3CDTF">2023-07-29T14:02:09Z</dcterms:modified>
</cp:coreProperties>
</file>